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2" r:id="rId1"/>
  </p:sldMasterIdLst>
  <p:notesMasterIdLst>
    <p:notesMasterId r:id="rId14"/>
  </p:notesMasterIdLst>
  <p:sldIdLst>
    <p:sldId id="266" r:id="rId2"/>
    <p:sldId id="257" r:id="rId3"/>
    <p:sldId id="259" r:id="rId4"/>
    <p:sldId id="269" r:id="rId5"/>
    <p:sldId id="258" r:id="rId6"/>
    <p:sldId id="270" r:id="rId7"/>
    <p:sldId id="272" r:id="rId8"/>
    <p:sldId id="273" r:id="rId9"/>
    <p:sldId id="271" r:id="rId10"/>
    <p:sldId id="263" r:id="rId11"/>
    <p:sldId id="265" r:id="rId12"/>
    <p:sldId id="275" r:id="rId13"/>
  </p:sldIdLst>
  <p:sldSz cx="14630400" cy="8229600"/>
  <p:notesSz cx="8229600" cy="1463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50" autoAdjust="0"/>
    <p:restoredTop sz="94610"/>
  </p:normalViewPr>
  <p:slideViewPr>
    <p:cSldViewPr snapToGrid="0" snapToObjects="1">
      <p:cViewPr varScale="1">
        <p:scale>
          <a:sx n="54" d="100"/>
          <a:sy n="54" d="100"/>
        </p:scale>
        <p:origin x="5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77E8C4-55C0-47BD-94B5-643940EDD959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03397419-D425-4669-A8E5-C41772E09035}">
      <dgm:prSet custT="1"/>
      <dgm:spPr/>
      <dgm:t>
        <a:bodyPr/>
        <a:lstStyle/>
        <a:p>
          <a:r>
            <a:rPr lang="es-ES_tradnl" sz="2400" dirty="0"/>
            <a:t> Els </a:t>
          </a:r>
          <a:r>
            <a:rPr lang="es-ES_tradnl" sz="2400" dirty="0" err="1"/>
            <a:t>estudiants</a:t>
          </a:r>
          <a:r>
            <a:rPr lang="es-ES_tradnl" sz="2400" dirty="0"/>
            <a:t> de </a:t>
          </a:r>
          <a:r>
            <a:rPr lang="es-ES_tradnl" sz="2400" dirty="0" err="1"/>
            <a:t>l'ensenyament</a:t>
          </a:r>
          <a:r>
            <a:rPr lang="es-ES_tradnl" sz="2400" dirty="0"/>
            <a:t> </a:t>
          </a:r>
          <a:r>
            <a:rPr lang="es-ES_tradnl" sz="2400" dirty="0" err="1"/>
            <a:t>secundari</a:t>
          </a:r>
          <a:r>
            <a:rPr lang="es-ES_tradnl" sz="2400" dirty="0"/>
            <a:t> presenten una gran </a:t>
          </a:r>
          <a:r>
            <a:rPr lang="es-ES_tradnl" sz="2400" dirty="0" err="1"/>
            <a:t>varietat</a:t>
          </a:r>
          <a:r>
            <a:rPr lang="es-ES_tradnl" sz="2400" dirty="0"/>
            <a:t> de necessitats i </a:t>
          </a:r>
          <a:r>
            <a:rPr lang="es-ES_tradnl" sz="2400" dirty="0" err="1"/>
            <a:t>capacitats</a:t>
          </a:r>
          <a:r>
            <a:rPr lang="es-ES_tradnl" sz="2400" dirty="0"/>
            <a:t>. Els docents han de ser </a:t>
          </a:r>
          <a:r>
            <a:rPr lang="es-ES_tradnl" sz="2400" dirty="0" err="1"/>
            <a:t>capaços</a:t>
          </a:r>
          <a:r>
            <a:rPr lang="es-ES_tradnl" sz="2400" dirty="0"/>
            <a:t> </a:t>
          </a:r>
          <a:r>
            <a:rPr lang="es-ES_tradnl" sz="2400" dirty="0" err="1"/>
            <a:t>d'ajustar</a:t>
          </a:r>
          <a:r>
            <a:rPr lang="es-ES_tradnl" sz="2400" dirty="0"/>
            <a:t> el seu </a:t>
          </a:r>
          <a:r>
            <a:rPr lang="es-ES_tradnl" sz="2400" dirty="0" err="1"/>
            <a:t>mètode</a:t>
          </a:r>
          <a:r>
            <a:rPr lang="es-ES_tradnl" sz="2400" dirty="0"/>
            <a:t> </a:t>
          </a:r>
          <a:r>
            <a:rPr lang="es-ES_tradnl" sz="2400" dirty="0" err="1"/>
            <a:t>d'ensenyament</a:t>
          </a:r>
          <a:r>
            <a:rPr lang="es-ES_tradnl" sz="2400" dirty="0"/>
            <a:t> a cada alumne, </a:t>
          </a:r>
          <a:r>
            <a:rPr lang="es-ES_tradnl" sz="2400" dirty="0" err="1"/>
            <a:t>tenint</a:t>
          </a:r>
          <a:r>
            <a:rPr lang="es-ES_tradnl" sz="2400" dirty="0"/>
            <a:t> en </a:t>
          </a:r>
          <a:r>
            <a:rPr lang="es-ES_tradnl" sz="2400" dirty="0" err="1"/>
            <a:t>compte</a:t>
          </a:r>
          <a:r>
            <a:rPr lang="es-ES_tradnl" sz="2400" dirty="0"/>
            <a:t> les seves </a:t>
          </a:r>
          <a:r>
            <a:rPr lang="es-ES_tradnl" sz="2400" dirty="0" err="1"/>
            <a:t>dificultats</a:t>
          </a:r>
          <a:r>
            <a:rPr lang="es-ES_tradnl" sz="2400" dirty="0"/>
            <a:t> </a:t>
          </a:r>
          <a:r>
            <a:rPr lang="es-ES_tradnl" sz="2400" dirty="0" err="1"/>
            <a:t>d'aprenentatge</a:t>
          </a:r>
          <a:r>
            <a:rPr lang="es-ES_tradnl" sz="2400" dirty="0"/>
            <a:t>, la seva </a:t>
          </a:r>
          <a:r>
            <a:rPr lang="es-ES_tradnl" sz="2400" dirty="0" err="1"/>
            <a:t>motivació</a:t>
          </a:r>
          <a:r>
            <a:rPr lang="es-ES_tradnl" sz="2400" dirty="0"/>
            <a:t> personal i el </a:t>
          </a:r>
          <a:r>
            <a:rPr lang="es-ES_tradnl" sz="2400" dirty="0" err="1"/>
            <a:t>context</a:t>
          </a:r>
          <a:r>
            <a:rPr lang="es-ES_tradnl" sz="2400" dirty="0"/>
            <a:t> social en </a:t>
          </a:r>
          <a:r>
            <a:rPr lang="es-ES_tradnl" sz="2400" dirty="0" err="1"/>
            <a:t>què</a:t>
          </a:r>
          <a:r>
            <a:rPr lang="es-ES_tradnl" sz="2400" dirty="0"/>
            <a:t> es </a:t>
          </a:r>
          <a:r>
            <a:rPr lang="es-ES_tradnl" sz="2400" dirty="0" err="1"/>
            <a:t>troben</a:t>
          </a:r>
          <a:r>
            <a:rPr lang="es-ES_tradnl" sz="2400" dirty="0"/>
            <a:t>.</a:t>
          </a:r>
          <a:endParaRPr lang="el-GR" sz="2400" dirty="0"/>
        </a:p>
      </dgm:t>
    </dgm:pt>
    <dgm:pt modelId="{5119C5B8-84FC-4B12-A19E-6CC1ED305481}" type="parTrans" cxnId="{DA91471E-3727-4048-9FED-C7671B8B7EF5}">
      <dgm:prSet/>
      <dgm:spPr/>
      <dgm:t>
        <a:bodyPr/>
        <a:lstStyle/>
        <a:p>
          <a:endParaRPr lang="el-GR"/>
        </a:p>
      </dgm:t>
    </dgm:pt>
    <dgm:pt modelId="{070EB184-C695-4E24-B35B-C6E40179985A}" type="sibTrans" cxnId="{DA91471E-3727-4048-9FED-C7671B8B7EF5}">
      <dgm:prSet/>
      <dgm:spPr/>
      <dgm:t>
        <a:bodyPr/>
        <a:lstStyle/>
        <a:p>
          <a:endParaRPr lang="el-GR"/>
        </a:p>
      </dgm:t>
    </dgm:pt>
    <dgm:pt modelId="{FDD4A044-EFC1-47A5-BDB8-18CFCBBC8C57}" type="pres">
      <dgm:prSet presAssocID="{5C77E8C4-55C0-47BD-94B5-643940EDD959}" presName="cycle" presStyleCnt="0">
        <dgm:presLayoutVars>
          <dgm:dir/>
          <dgm:resizeHandles val="exact"/>
        </dgm:presLayoutVars>
      </dgm:prSet>
      <dgm:spPr/>
    </dgm:pt>
    <dgm:pt modelId="{5A452D22-7D92-417D-9CB1-4A0977E3FCA7}" type="pres">
      <dgm:prSet presAssocID="{03397419-D425-4669-A8E5-C41772E09035}" presName="node" presStyleLbl="node1" presStyleIdx="0" presStyleCnt="1" custScaleX="143820" custScaleY="123545" custRadScaleRad="100809" custRadScaleInc="-353">
        <dgm:presLayoutVars>
          <dgm:bulletEnabled val="1"/>
        </dgm:presLayoutVars>
      </dgm:prSet>
      <dgm:spPr/>
    </dgm:pt>
  </dgm:ptLst>
  <dgm:cxnLst>
    <dgm:cxn modelId="{130D8115-8B21-42AC-A81B-89DF1AD74BC8}" type="presOf" srcId="{03397419-D425-4669-A8E5-C41772E09035}" destId="{5A452D22-7D92-417D-9CB1-4A0977E3FCA7}" srcOrd="0" destOrd="0" presId="urn:microsoft.com/office/officeart/2005/8/layout/cycle2"/>
    <dgm:cxn modelId="{DA91471E-3727-4048-9FED-C7671B8B7EF5}" srcId="{5C77E8C4-55C0-47BD-94B5-643940EDD959}" destId="{03397419-D425-4669-A8E5-C41772E09035}" srcOrd="0" destOrd="0" parTransId="{5119C5B8-84FC-4B12-A19E-6CC1ED305481}" sibTransId="{070EB184-C695-4E24-B35B-C6E40179985A}"/>
    <dgm:cxn modelId="{395E8442-9830-4A45-BA3D-84A2B160869F}" type="presOf" srcId="{5C77E8C4-55C0-47BD-94B5-643940EDD959}" destId="{FDD4A044-EFC1-47A5-BDB8-18CFCBBC8C57}" srcOrd="0" destOrd="0" presId="urn:microsoft.com/office/officeart/2005/8/layout/cycle2"/>
    <dgm:cxn modelId="{E079AA98-B3D6-4894-B052-BACFA416BAA7}" type="presParOf" srcId="{FDD4A044-EFC1-47A5-BDB8-18CFCBBC8C57}" destId="{5A452D22-7D92-417D-9CB1-4A0977E3FCA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62A5E9-7CC6-42AE-805F-D223446CEA4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1D2120E-A5CF-4D83-BFDB-5D25501B50B8}">
      <dgm:prSet custT="1"/>
      <dgm:spPr/>
      <dgm:t>
        <a:bodyPr/>
        <a:lstStyle/>
        <a:p>
          <a:r>
            <a:rPr lang="es-ES_tradnl" sz="2400" dirty="0"/>
            <a:t>Els </a:t>
          </a:r>
          <a:r>
            <a:rPr lang="es-ES_tradnl" sz="2400" dirty="0" err="1"/>
            <a:t>estudiants</a:t>
          </a:r>
          <a:r>
            <a:rPr lang="es-ES_tradnl" sz="2400" dirty="0"/>
            <a:t> i els professors se </a:t>
          </a:r>
          <a:r>
            <a:rPr lang="es-ES_tradnl" sz="2400" dirty="0" err="1"/>
            <a:t>senten</a:t>
          </a:r>
          <a:r>
            <a:rPr lang="es-ES_tradnl" sz="2400" dirty="0"/>
            <a:t> amb una gran </a:t>
          </a:r>
          <a:r>
            <a:rPr lang="es-ES_tradnl" sz="2400" dirty="0" err="1"/>
            <a:t>pressió</a:t>
          </a:r>
          <a:r>
            <a:rPr lang="es-ES_tradnl" sz="2400" dirty="0"/>
            <a:t> a causa dels </a:t>
          </a:r>
          <a:r>
            <a:rPr lang="es-ES_tradnl" sz="2400" dirty="0" err="1"/>
            <a:t>exàmens</a:t>
          </a:r>
          <a:r>
            <a:rPr lang="es-ES_tradnl" sz="2400" dirty="0"/>
            <a:t>, les </a:t>
          </a:r>
          <a:r>
            <a:rPr lang="es-ES_tradnl" sz="2400" dirty="0" err="1"/>
            <a:t>proves</a:t>
          </a:r>
          <a:r>
            <a:rPr lang="es-ES_tradnl" sz="2400" dirty="0"/>
            <a:t> </a:t>
          </a:r>
          <a:r>
            <a:rPr lang="es-ES_tradnl" sz="2400" dirty="0" err="1"/>
            <a:t>d'avaluació</a:t>
          </a:r>
          <a:r>
            <a:rPr lang="es-ES_tradnl" sz="2400" dirty="0"/>
            <a:t>,  les expectatives dels pares i la </a:t>
          </a:r>
          <a:r>
            <a:rPr lang="es-ES_tradnl" sz="2400" dirty="0" err="1"/>
            <a:t>societat</a:t>
          </a:r>
          <a:r>
            <a:rPr lang="es-ES_tradnl" sz="2400" dirty="0"/>
            <a:t>. Els docents han de buscar un </a:t>
          </a:r>
          <a:r>
            <a:rPr lang="es-ES_tradnl" sz="2400" dirty="0" err="1"/>
            <a:t>equilibri</a:t>
          </a:r>
          <a:r>
            <a:rPr lang="es-ES_tradnl" sz="2400" dirty="0"/>
            <a:t> entre les expectatives </a:t>
          </a:r>
          <a:r>
            <a:rPr lang="es-ES_tradnl" sz="2400" dirty="0" err="1"/>
            <a:t>acadèmiques</a:t>
          </a:r>
          <a:r>
            <a:rPr lang="es-ES_tradnl" sz="2400" dirty="0"/>
            <a:t> i el benestar emocional dels </a:t>
          </a:r>
          <a:r>
            <a:rPr lang="es-ES_tradnl" sz="2400" dirty="0" err="1"/>
            <a:t>estudiants</a:t>
          </a:r>
          <a:r>
            <a:rPr lang="es-ES_tradnl" sz="2400" dirty="0"/>
            <a:t>.</a:t>
          </a:r>
          <a:endParaRPr lang="el-GR" sz="2400" dirty="0"/>
        </a:p>
      </dgm:t>
    </dgm:pt>
    <dgm:pt modelId="{41D441C0-E698-4F28-B0CA-2AA037A1F827}" type="parTrans" cxnId="{8DB35D1A-12CB-442B-BA5C-E735E13955A5}">
      <dgm:prSet/>
      <dgm:spPr/>
      <dgm:t>
        <a:bodyPr/>
        <a:lstStyle/>
        <a:p>
          <a:endParaRPr lang="el-GR"/>
        </a:p>
      </dgm:t>
    </dgm:pt>
    <dgm:pt modelId="{C30D5F53-7116-4A3E-860E-7037B3304D4A}" type="sibTrans" cxnId="{8DB35D1A-12CB-442B-BA5C-E735E13955A5}">
      <dgm:prSet/>
      <dgm:spPr/>
      <dgm:t>
        <a:bodyPr/>
        <a:lstStyle/>
        <a:p>
          <a:endParaRPr lang="el-GR"/>
        </a:p>
      </dgm:t>
    </dgm:pt>
    <dgm:pt modelId="{57DA5831-2FC3-4929-A822-A29F55E22BB3}" type="pres">
      <dgm:prSet presAssocID="{D962A5E9-7CC6-42AE-805F-D223446CEA44}" presName="cycle" presStyleCnt="0">
        <dgm:presLayoutVars>
          <dgm:dir/>
          <dgm:resizeHandles val="exact"/>
        </dgm:presLayoutVars>
      </dgm:prSet>
      <dgm:spPr/>
    </dgm:pt>
    <dgm:pt modelId="{4A9403CC-C3EE-4647-A610-74C5772AC143}" type="pres">
      <dgm:prSet presAssocID="{31D2120E-A5CF-4D83-BFDB-5D25501B50B8}" presName="node" presStyleLbl="node1" presStyleIdx="0" presStyleCnt="1" custScaleX="151479" custScaleY="131568" custRadScaleRad="100104" custRadScaleInc="724">
        <dgm:presLayoutVars>
          <dgm:bulletEnabled val="1"/>
        </dgm:presLayoutVars>
      </dgm:prSet>
      <dgm:spPr/>
    </dgm:pt>
  </dgm:ptLst>
  <dgm:cxnLst>
    <dgm:cxn modelId="{8DB35D1A-12CB-442B-BA5C-E735E13955A5}" srcId="{D962A5E9-7CC6-42AE-805F-D223446CEA44}" destId="{31D2120E-A5CF-4D83-BFDB-5D25501B50B8}" srcOrd="0" destOrd="0" parTransId="{41D441C0-E698-4F28-B0CA-2AA037A1F827}" sibTransId="{C30D5F53-7116-4A3E-860E-7037B3304D4A}"/>
    <dgm:cxn modelId="{10422769-62F6-4EDB-A568-EE1246BEA9D0}" type="presOf" srcId="{D962A5E9-7CC6-42AE-805F-D223446CEA44}" destId="{57DA5831-2FC3-4929-A822-A29F55E22BB3}" srcOrd="0" destOrd="0" presId="urn:microsoft.com/office/officeart/2005/8/layout/cycle2"/>
    <dgm:cxn modelId="{81FE054B-E59F-459A-9B05-901B2F3B0CD4}" type="presOf" srcId="{31D2120E-A5CF-4D83-BFDB-5D25501B50B8}" destId="{4A9403CC-C3EE-4647-A610-74C5772AC143}" srcOrd="0" destOrd="0" presId="urn:microsoft.com/office/officeart/2005/8/layout/cycle2"/>
    <dgm:cxn modelId="{DB92A10A-D19F-480E-BA5B-7FC7AA387CFD}" type="presParOf" srcId="{57DA5831-2FC3-4929-A822-A29F55E22BB3}" destId="{4A9403CC-C3EE-4647-A610-74C5772AC14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884D97-0DA0-40B5-AE1B-0A147EC1FD5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305D858-C954-4B7D-8478-C80AA268C888}">
      <dgm:prSet custT="1"/>
      <dgm:spPr/>
      <dgm:t>
        <a:bodyPr/>
        <a:lstStyle/>
        <a:p>
          <a:pPr algn="ctr"/>
          <a:r>
            <a:rPr lang="es-ES_tradnl" sz="2500" dirty="0"/>
            <a:t>A les </a:t>
          </a:r>
          <a:r>
            <a:rPr lang="es-ES_tradnl" sz="2500" dirty="0" err="1"/>
            <a:t>escoles</a:t>
          </a:r>
          <a:r>
            <a:rPr lang="es-ES_tradnl" sz="2500" dirty="0"/>
            <a:t>, és possible que hi </a:t>
          </a:r>
          <a:r>
            <a:rPr lang="es-ES_tradnl" sz="2500" dirty="0" err="1"/>
            <a:t>hagi</a:t>
          </a:r>
          <a:r>
            <a:rPr lang="es-ES_tradnl" sz="2500" dirty="0"/>
            <a:t> una </a:t>
          </a:r>
          <a:r>
            <a:rPr lang="es-ES_tradnl" sz="2500" dirty="0" err="1"/>
            <a:t>limitació</a:t>
          </a:r>
          <a:r>
            <a:rPr lang="es-ES_tradnl" sz="2500" dirty="0"/>
            <a:t> </a:t>
          </a:r>
          <a:r>
            <a:rPr lang="es-ES_tradnl" sz="2500" dirty="0" err="1"/>
            <a:t>tant</a:t>
          </a:r>
          <a:r>
            <a:rPr lang="es-ES_tradnl" sz="2500" dirty="0"/>
            <a:t> en els recursos materials </a:t>
          </a:r>
          <a:r>
            <a:rPr lang="es-ES_tradnl" sz="2500" dirty="0" err="1"/>
            <a:t>com</a:t>
          </a:r>
          <a:r>
            <a:rPr lang="es-ES_tradnl" sz="2500" dirty="0"/>
            <a:t> en els tecnològics i </a:t>
          </a:r>
          <a:r>
            <a:rPr lang="es-ES_tradnl" sz="2500" dirty="0" err="1"/>
            <a:t>humans</a:t>
          </a:r>
          <a:r>
            <a:rPr lang="es-ES_tradnl" sz="2500" dirty="0"/>
            <a:t>. Els docents han de mostrar creativitat i ser </a:t>
          </a:r>
          <a:r>
            <a:rPr lang="es-ES_tradnl" sz="2500" dirty="0" err="1"/>
            <a:t>capaços</a:t>
          </a:r>
          <a:r>
            <a:rPr lang="es-ES_tradnl" sz="2500" dirty="0"/>
            <a:t> </a:t>
          </a:r>
          <a:r>
            <a:rPr lang="es-ES_tradnl" sz="2500" dirty="0" err="1"/>
            <a:t>d'adaptar</a:t>
          </a:r>
          <a:r>
            <a:rPr lang="es-ES_tradnl" sz="2500" dirty="0"/>
            <a:t>-se a les circumstàncies per garantir una </a:t>
          </a:r>
          <a:r>
            <a:rPr lang="es-ES_tradnl" sz="2500" dirty="0" err="1"/>
            <a:t>educació</a:t>
          </a:r>
          <a:r>
            <a:rPr lang="es-ES_tradnl" sz="2500" dirty="0"/>
            <a:t> de </a:t>
          </a:r>
          <a:r>
            <a:rPr lang="es-ES_tradnl" sz="2500" dirty="0" err="1"/>
            <a:t>qualitat</a:t>
          </a:r>
          <a:r>
            <a:rPr lang="es-ES_tradnl" sz="2500" dirty="0"/>
            <a:t>.</a:t>
          </a:r>
          <a:endParaRPr lang="el-GR" sz="2500" dirty="0"/>
        </a:p>
        <a:p>
          <a:pPr algn="ctr"/>
          <a:endParaRPr lang="el-GR" sz="2500" dirty="0"/>
        </a:p>
      </dgm:t>
    </dgm:pt>
    <dgm:pt modelId="{CBF23D70-3414-4521-9FA0-3E161EB00880}" type="parTrans" cxnId="{3F91B2C0-2215-490A-A420-D5382DCDE88B}">
      <dgm:prSet/>
      <dgm:spPr/>
      <dgm:t>
        <a:bodyPr/>
        <a:lstStyle/>
        <a:p>
          <a:endParaRPr lang="el-GR"/>
        </a:p>
      </dgm:t>
    </dgm:pt>
    <dgm:pt modelId="{06A67A82-5928-46D4-8DA9-9653590BBC2F}" type="sibTrans" cxnId="{3F91B2C0-2215-490A-A420-D5382DCDE88B}">
      <dgm:prSet/>
      <dgm:spPr/>
      <dgm:t>
        <a:bodyPr/>
        <a:lstStyle/>
        <a:p>
          <a:endParaRPr lang="el-GR"/>
        </a:p>
      </dgm:t>
    </dgm:pt>
    <dgm:pt modelId="{AA0FE9B3-15FA-4829-99D1-8843327CB172}" type="pres">
      <dgm:prSet presAssocID="{D3884D97-0DA0-40B5-AE1B-0A147EC1FD57}" presName="cycle" presStyleCnt="0">
        <dgm:presLayoutVars>
          <dgm:dir/>
          <dgm:resizeHandles val="exact"/>
        </dgm:presLayoutVars>
      </dgm:prSet>
      <dgm:spPr/>
    </dgm:pt>
    <dgm:pt modelId="{6FA3A1D1-9B2B-4E24-8343-E4DC21D47561}" type="pres">
      <dgm:prSet presAssocID="{3305D858-C954-4B7D-8478-C80AA268C888}" presName="node" presStyleLbl="node1" presStyleIdx="0" presStyleCnt="1" custScaleX="116544" custScaleY="105047">
        <dgm:presLayoutVars>
          <dgm:bulletEnabled val="1"/>
        </dgm:presLayoutVars>
      </dgm:prSet>
      <dgm:spPr/>
    </dgm:pt>
  </dgm:ptLst>
  <dgm:cxnLst>
    <dgm:cxn modelId="{DF8A8C1B-F4E5-48D6-B9A1-3E505AE4DD66}" type="presOf" srcId="{3305D858-C954-4B7D-8478-C80AA268C888}" destId="{6FA3A1D1-9B2B-4E24-8343-E4DC21D47561}" srcOrd="0" destOrd="0" presId="urn:microsoft.com/office/officeart/2005/8/layout/cycle2"/>
    <dgm:cxn modelId="{D8405B39-6B13-4F47-A2DA-63F3F35E51D2}" type="presOf" srcId="{D3884D97-0DA0-40B5-AE1B-0A147EC1FD57}" destId="{AA0FE9B3-15FA-4829-99D1-8843327CB172}" srcOrd="0" destOrd="0" presId="urn:microsoft.com/office/officeart/2005/8/layout/cycle2"/>
    <dgm:cxn modelId="{3F91B2C0-2215-490A-A420-D5382DCDE88B}" srcId="{D3884D97-0DA0-40B5-AE1B-0A147EC1FD57}" destId="{3305D858-C954-4B7D-8478-C80AA268C888}" srcOrd="0" destOrd="0" parTransId="{CBF23D70-3414-4521-9FA0-3E161EB00880}" sibTransId="{06A67A82-5928-46D4-8DA9-9653590BBC2F}"/>
    <dgm:cxn modelId="{A32AFE92-CB22-4419-A2BD-B06ABD7853CC}" type="presParOf" srcId="{AA0FE9B3-15FA-4829-99D1-8843327CB172}" destId="{6FA3A1D1-9B2B-4E24-8343-E4DC21D4756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611B6D-BD8A-4EAA-9FBF-37EBED0C517A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59683A20-82A3-45F6-A6E2-F5C9CFF0CD1A}">
      <dgm:prSet custT="1"/>
      <dgm:spPr/>
      <dgm:t>
        <a:bodyPr/>
        <a:lstStyle/>
        <a:p>
          <a:r>
            <a:rPr lang="es-ES_tradnl" sz="2500" dirty="0"/>
            <a:t>El sistema </a:t>
          </a:r>
          <a:r>
            <a:rPr lang="es-ES_tradnl" sz="2500" dirty="0" err="1"/>
            <a:t>educatiu</a:t>
          </a:r>
          <a:r>
            <a:rPr lang="es-ES_tradnl" sz="2500" dirty="0"/>
            <a:t> </a:t>
          </a:r>
          <a:r>
            <a:rPr lang="es-ES_tradnl" sz="2500" dirty="0" err="1"/>
            <a:t>està</a:t>
          </a:r>
          <a:r>
            <a:rPr lang="es-ES_tradnl" sz="2500" dirty="0"/>
            <a:t> sempre a </a:t>
          </a:r>
          <a:r>
            <a:rPr lang="es-ES_tradnl" sz="2500" dirty="0" err="1"/>
            <a:t>canvi</a:t>
          </a:r>
          <a:r>
            <a:rPr lang="es-ES_tradnl" sz="2500" dirty="0"/>
            <a:t>, amb l'aparició de noves </a:t>
          </a:r>
          <a:r>
            <a:rPr lang="es-ES_tradnl" sz="2500" dirty="0" err="1"/>
            <a:t>tecnologies</a:t>
          </a:r>
          <a:r>
            <a:rPr lang="es-ES_tradnl" sz="2500" dirty="0"/>
            <a:t>, </a:t>
          </a:r>
          <a:r>
            <a:rPr lang="es-ES_tradnl" sz="2500" dirty="0" err="1"/>
            <a:t>mètodes</a:t>
          </a:r>
          <a:r>
            <a:rPr lang="es-ES_tradnl" sz="2500" dirty="0"/>
            <a:t> </a:t>
          </a:r>
          <a:r>
            <a:rPr lang="es-ES_tradnl" sz="2500" dirty="0" err="1"/>
            <a:t>d'ensenyament</a:t>
          </a:r>
          <a:r>
            <a:rPr lang="es-ES_tradnl" sz="2500" dirty="0"/>
            <a:t> i </a:t>
          </a:r>
          <a:r>
            <a:rPr lang="es-ES_tradnl" sz="2500" dirty="0" err="1"/>
            <a:t>models</a:t>
          </a:r>
          <a:r>
            <a:rPr lang="es-ES_tradnl" sz="2500" dirty="0"/>
            <a:t> </a:t>
          </a:r>
          <a:r>
            <a:rPr lang="es-ES_tradnl" sz="2500" dirty="0" err="1"/>
            <a:t>d'aprenentatge</a:t>
          </a:r>
          <a:r>
            <a:rPr lang="es-ES_tradnl" sz="2500" dirty="0"/>
            <a:t>. Per mantenir-se al </a:t>
          </a:r>
          <a:r>
            <a:rPr lang="es-ES_tradnl" sz="2500" dirty="0" err="1"/>
            <a:t>dia</a:t>
          </a:r>
          <a:r>
            <a:rPr lang="es-ES_tradnl" sz="2500" dirty="0"/>
            <a:t>, els docents han de ser flexibles i estar </a:t>
          </a:r>
          <a:r>
            <a:rPr lang="es-ES_tradnl" sz="2500" dirty="0" err="1"/>
            <a:t>oberts</a:t>
          </a:r>
          <a:r>
            <a:rPr lang="es-ES_tradnl" sz="2500" dirty="0"/>
            <a:t> a la </a:t>
          </a:r>
          <a:r>
            <a:rPr lang="es-ES_tradnl" sz="2500" dirty="0" err="1"/>
            <a:t>innovació</a:t>
          </a:r>
          <a:r>
            <a:rPr lang="en-US" sz="2500" dirty="0"/>
            <a:t>.</a:t>
          </a:r>
          <a:endParaRPr lang="el-GR" sz="2500" dirty="0"/>
        </a:p>
      </dgm:t>
    </dgm:pt>
    <dgm:pt modelId="{F00FADFA-7057-4048-A37C-80D49A773596}" type="parTrans" cxnId="{83C5EA43-C8C0-4215-AC96-3538E46B43F5}">
      <dgm:prSet/>
      <dgm:spPr/>
      <dgm:t>
        <a:bodyPr/>
        <a:lstStyle/>
        <a:p>
          <a:endParaRPr lang="el-GR"/>
        </a:p>
      </dgm:t>
    </dgm:pt>
    <dgm:pt modelId="{9FC315D2-AD3E-432E-898B-09438298B6DE}" type="sibTrans" cxnId="{83C5EA43-C8C0-4215-AC96-3538E46B43F5}">
      <dgm:prSet/>
      <dgm:spPr/>
      <dgm:t>
        <a:bodyPr/>
        <a:lstStyle/>
        <a:p>
          <a:endParaRPr lang="el-GR"/>
        </a:p>
      </dgm:t>
    </dgm:pt>
    <dgm:pt modelId="{00BCBCAD-A28E-463A-8C1E-923D6FCF0301}" type="pres">
      <dgm:prSet presAssocID="{3E611B6D-BD8A-4EAA-9FBF-37EBED0C517A}" presName="cycle" presStyleCnt="0">
        <dgm:presLayoutVars>
          <dgm:dir/>
          <dgm:resizeHandles val="exact"/>
        </dgm:presLayoutVars>
      </dgm:prSet>
      <dgm:spPr/>
    </dgm:pt>
    <dgm:pt modelId="{FE267314-672B-4260-BFBE-6A8508BBF994}" type="pres">
      <dgm:prSet presAssocID="{59683A20-82A3-45F6-A6E2-F5C9CFF0CD1A}" presName="node" presStyleLbl="node1" presStyleIdx="0" presStyleCnt="1">
        <dgm:presLayoutVars>
          <dgm:bulletEnabled val="1"/>
        </dgm:presLayoutVars>
      </dgm:prSet>
      <dgm:spPr/>
    </dgm:pt>
  </dgm:ptLst>
  <dgm:cxnLst>
    <dgm:cxn modelId="{83C5EA43-C8C0-4215-AC96-3538E46B43F5}" srcId="{3E611B6D-BD8A-4EAA-9FBF-37EBED0C517A}" destId="{59683A20-82A3-45F6-A6E2-F5C9CFF0CD1A}" srcOrd="0" destOrd="0" parTransId="{F00FADFA-7057-4048-A37C-80D49A773596}" sibTransId="{9FC315D2-AD3E-432E-898B-09438298B6DE}"/>
    <dgm:cxn modelId="{5394B48E-AF1C-47EC-9E8D-56723D7D6FA8}" type="presOf" srcId="{59683A20-82A3-45F6-A6E2-F5C9CFF0CD1A}" destId="{FE267314-672B-4260-BFBE-6A8508BBF994}" srcOrd="0" destOrd="0" presId="urn:microsoft.com/office/officeart/2005/8/layout/cycle2"/>
    <dgm:cxn modelId="{2820CEA1-D510-4B3D-9CC2-D3927CEA4140}" type="presOf" srcId="{3E611B6D-BD8A-4EAA-9FBF-37EBED0C517A}" destId="{00BCBCAD-A28E-463A-8C1E-923D6FCF0301}" srcOrd="0" destOrd="0" presId="urn:microsoft.com/office/officeart/2005/8/layout/cycle2"/>
    <dgm:cxn modelId="{8D5E7124-DF1C-4E05-96B7-DD03D2ACED73}" type="presParOf" srcId="{00BCBCAD-A28E-463A-8C1E-923D6FCF0301}" destId="{FE267314-672B-4260-BFBE-6A8508BBF99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9F14294-17AA-4882-9CC2-98A6A5B5259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9425612B-BF32-45BC-8ACB-F4CEA9E7D708}">
      <dgm:prSet/>
      <dgm:spPr/>
      <dgm:t>
        <a:bodyPr/>
        <a:lstStyle/>
        <a:p>
          <a:r>
            <a:rPr lang="es-ES_tradnl" dirty="0" err="1"/>
            <a:t>Davant</a:t>
          </a:r>
          <a:r>
            <a:rPr lang="es-ES_tradnl" dirty="0"/>
            <a:t> de la </a:t>
          </a:r>
          <a:r>
            <a:rPr lang="es-ES_tradnl" dirty="0" err="1"/>
            <a:t>importància</a:t>
          </a:r>
          <a:r>
            <a:rPr lang="es-ES_tradnl" dirty="0"/>
            <a:t> dels docents, un sistema </a:t>
          </a:r>
          <a:r>
            <a:rPr lang="es-ES_tradnl" dirty="0" err="1"/>
            <a:t>educatiu</a:t>
          </a:r>
          <a:r>
            <a:rPr lang="es-ES_tradnl" dirty="0"/>
            <a:t> que fomenti recursos, </a:t>
          </a:r>
          <a:r>
            <a:rPr lang="es-ES_tradnl" dirty="0" err="1"/>
            <a:t>formació</a:t>
          </a:r>
          <a:r>
            <a:rPr lang="es-ES_tradnl" dirty="0"/>
            <a:t> i reconeixement pot ser una gran </a:t>
          </a:r>
          <a:r>
            <a:rPr lang="es-ES_tradnl" dirty="0" err="1"/>
            <a:t>font</a:t>
          </a:r>
          <a:r>
            <a:rPr lang="es-ES_tradnl" dirty="0"/>
            <a:t> d'estímul per a desenvolupar resiliència. Aquests </a:t>
          </a:r>
          <a:r>
            <a:rPr lang="es-ES_tradnl" dirty="0" err="1"/>
            <a:t>factors</a:t>
          </a:r>
          <a:r>
            <a:rPr lang="es-ES_tradnl" dirty="0"/>
            <a:t> </a:t>
          </a:r>
          <a:r>
            <a:rPr lang="es-ES_tradnl" dirty="0" err="1"/>
            <a:t>clau</a:t>
          </a:r>
          <a:r>
            <a:rPr lang="es-ES_tradnl" dirty="0"/>
            <a:t> comprenen una </a:t>
          </a:r>
          <a:r>
            <a:rPr lang="es-ES_tradnl" dirty="0" err="1"/>
            <a:t>adequada</a:t>
          </a:r>
          <a:r>
            <a:rPr lang="es-ES_tradnl" dirty="0"/>
            <a:t> gestió dels recursos, la </a:t>
          </a:r>
          <a:r>
            <a:rPr lang="es-ES_tradnl" dirty="0" err="1"/>
            <a:t>possibilitat</a:t>
          </a:r>
          <a:r>
            <a:rPr lang="es-ES_tradnl" dirty="0"/>
            <a:t> de prendre </a:t>
          </a:r>
          <a:r>
            <a:rPr lang="es-ES_tradnl" dirty="0" err="1"/>
            <a:t>part</a:t>
          </a:r>
          <a:r>
            <a:rPr lang="es-ES_tradnl" dirty="0"/>
            <a:t> en programes de </a:t>
          </a:r>
          <a:r>
            <a:rPr lang="es-ES_tradnl" dirty="0" err="1"/>
            <a:t>formació</a:t>
          </a:r>
          <a:r>
            <a:rPr lang="es-ES_tradnl" dirty="0"/>
            <a:t> i un entorn laboral favorable.</a:t>
          </a:r>
          <a:endParaRPr lang="el-GR" dirty="0"/>
        </a:p>
      </dgm:t>
    </dgm:pt>
    <dgm:pt modelId="{A5387534-991C-49D3-9C7F-2F40898A3182}" type="parTrans" cxnId="{DFE0D94E-F900-44C2-9629-FE5677238EF1}">
      <dgm:prSet/>
      <dgm:spPr/>
      <dgm:t>
        <a:bodyPr/>
        <a:lstStyle/>
        <a:p>
          <a:endParaRPr lang="el-GR"/>
        </a:p>
      </dgm:t>
    </dgm:pt>
    <dgm:pt modelId="{6A1625A6-3ABA-4B24-B94F-66D951760DD5}" type="sibTrans" cxnId="{DFE0D94E-F900-44C2-9629-FE5677238EF1}">
      <dgm:prSet/>
      <dgm:spPr/>
      <dgm:t>
        <a:bodyPr/>
        <a:lstStyle/>
        <a:p>
          <a:endParaRPr lang="el-GR"/>
        </a:p>
      </dgm:t>
    </dgm:pt>
    <dgm:pt modelId="{4EF5202F-918B-40D6-9473-70141670E15D}" type="pres">
      <dgm:prSet presAssocID="{C9F14294-17AA-4882-9CC2-98A6A5B52596}" presName="Name0" presStyleCnt="0">
        <dgm:presLayoutVars>
          <dgm:dir/>
          <dgm:resizeHandles val="exact"/>
        </dgm:presLayoutVars>
      </dgm:prSet>
      <dgm:spPr/>
    </dgm:pt>
    <dgm:pt modelId="{AE578BF7-1C27-45F0-8473-61FED88B4EF3}" type="pres">
      <dgm:prSet presAssocID="{9425612B-BF32-45BC-8ACB-F4CEA9E7D708}" presName="node" presStyleLbl="node1" presStyleIdx="0" presStyleCnt="1" custScaleY="148360" custLinFactNeighborX="14350" custLinFactNeighborY="-9812">
        <dgm:presLayoutVars>
          <dgm:bulletEnabled val="1"/>
        </dgm:presLayoutVars>
      </dgm:prSet>
      <dgm:spPr/>
    </dgm:pt>
  </dgm:ptLst>
  <dgm:cxnLst>
    <dgm:cxn modelId="{BFEA4C1D-0D17-4E35-AEEC-8893481AA0ED}" type="presOf" srcId="{9425612B-BF32-45BC-8ACB-F4CEA9E7D708}" destId="{AE578BF7-1C27-45F0-8473-61FED88B4EF3}" srcOrd="0" destOrd="0" presId="urn:microsoft.com/office/officeart/2005/8/layout/process1"/>
    <dgm:cxn modelId="{DFE0D94E-F900-44C2-9629-FE5677238EF1}" srcId="{C9F14294-17AA-4882-9CC2-98A6A5B52596}" destId="{9425612B-BF32-45BC-8ACB-F4CEA9E7D708}" srcOrd="0" destOrd="0" parTransId="{A5387534-991C-49D3-9C7F-2F40898A3182}" sibTransId="{6A1625A6-3ABA-4B24-B94F-66D951760DD5}"/>
    <dgm:cxn modelId="{416604D3-68BD-4813-BE4A-B423316E3345}" type="presOf" srcId="{C9F14294-17AA-4882-9CC2-98A6A5B52596}" destId="{4EF5202F-918B-40D6-9473-70141670E15D}" srcOrd="0" destOrd="0" presId="urn:microsoft.com/office/officeart/2005/8/layout/process1"/>
    <dgm:cxn modelId="{C89523CA-8818-42F8-911A-8698CB4D9EDD}" type="presParOf" srcId="{4EF5202F-918B-40D6-9473-70141670E15D}" destId="{AE578BF7-1C27-45F0-8473-61FED88B4EF3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ECFAAB-4F38-4462-B9DE-A26A66AD802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565B1723-A56C-42CC-AA25-5C359C18C092}">
      <dgm:prSet custT="1"/>
      <dgm:spPr/>
      <dgm:t>
        <a:bodyPr/>
        <a:lstStyle/>
        <a:p>
          <a:r>
            <a:rPr lang="es-ES_tradnl" sz="28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 La </a:t>
          </a:r>
          <a:r>
            <a:rPr lang="es-ES_tradnl" sz="2800" kern="1200" dirty="0" err="1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col·laboració</a:t>
          </a:r>
          <a:r>
            <a:rPr lang="es-ES_tradnl" sz="28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 entre companys, ja </a:t>
          </a:r>
          <a:r>
            <a:rPr lang="es-ES_tradnl" sz="2800" kern="1200" dirty="0" err="1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sigui</a:t>
          </a:r>
          <a:r>
            <a:rPr lang="es-ES_tradnl" sz="28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 a través de mentors o </a:t>
          </a:r>
          <a:r>
            <a:rPr lang="es-ES_tradnl" sz="2800" kern="1200" dirty="0" err="1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equips</a:t>
          </a:r>
          <a:r>
            <a:rPr lang="es-ES_tradnl" sz="28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 de </a:t>
          </a:r>
          <a:r>
            <a:rPr lang="es-ES_tradnl" sz="2800" kern="1200" dirty="0" err="1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treball</a:t>
          </a:r>
          <a:r>
            <a:rPr lang="es-ES_tradnl" sz="28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, proporciona un </a:t>
          </a:r>
          <a:r>
            <a:rPr lang="es-ES_tradnl" sz="2800" kern="1200" dirty="0" err="1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espai</a:t>
          </a:r>
          <a:r>
            <a:rPr lang="es-ES_tradnl" sz="28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 per compartir experiències, </a:t>
          </a:r>
          <a:r>
            <a:rPr lang="es-ES_tradnl" sz="2800" kern="1200" dirty="0" err="1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rebre</a:t>
          </a:r>
          <a:r>
            <a:rPr lang="es-ES_tradnl" sz="28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 </a:t>
          </a:r>
          <a:r>
            <a:rPr lang="es-ES_tradnl" sz="2800" kern="1200" dirty="0" err="1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consells</a:t>
          </a:r>
          <a:r>
            <a:rPr lang="es-ES_tradnl" sz="28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 i crear estratègies per </a:t>
          </a:r>
          <a:r>
            <a:rPr lang="es-ES_tradnl" sz="2800" kern="1200" dirty="0" err="1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fer</a:t>
          </a:r>
          <a:r>
            <a:rPr lang="es-ES_tradnl" sz="28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 front als desafiaments.</a:t>
          </a:r>
          <a:endParaRPr lang="el-GR" sz="2800" kern="1200" dirty="0">
            <a:solidFill>
              <a:prstClr val="white"/>
            </a:solidFill>
            <a:latin typeface="Century Gothic" panose="020B0502020202020204"/>
            <a:ea typeface="+mn-ea"/>
            <a:cs typeface="+mn-cs"/>
          </a:endParaRPr>
        </a:p>
      </dgm:t>
    </dgm:pt>
    <dgm:pt modelId="{2E1C0755-3208-40B0-BB5B-809BF2628BC6}" type="parTrans" cxnId="{1EA20665-B309-4370-B2B6-337B962E1662}">
      <dgm:prSet/>
      <dgm:spPr/>
      <dgm:t>
        <a:bodyPr/>
        <a:lstStyle/>
        <a:p>
          <a:endParaRPr lang="el-GR"/>
        </a:p>
      </dgm:t>
    </dgm:pt>
    <dgm:pt modelId="{5B2504F4-64F9-48C9-A4C0-1369268404FE}" type="sibTrans" cxnId="{1EA20665-B309-4370-B2B6-337B962E1662}">
      <dgm:prSet/>
      <dgm:spPr/>
      <dgm:t>
        <a:bodyPr/>
        <a:lstStyle/>
        <a:p>
          <a:endParaRPr lang="el-GR"/>
        </a:p>
      </dgm:t>
    </dgm:pt>
    <dgm:pt modelId="{2CF7D299-7A8B-4CA3-8AF0-61F8F6EDE736}" type="pres">
      <dgm:prSet presAssocID="{57ECFAAB-4F38-4462-B9DE-A26A66AD802D}" presName="Name0" presStyleCnt="0">
        <dgm:presLayoutVars>
          <dgm:dir/>
          <dgm:resizeHandles val="exact"/>
        </dgm:presLayoutVars>
      </dgm:prSet>
      <dgm:spPr/>
    </dgm:pt>
    <dgm:pt modelId="{C2EDEF80-3B45-4499-9DC8-8247F8277B07}" type="pres">
      <dgm:prSet presAssocID="{565B1723-A56C-42CC-AA25-5C359C18C092}" presName="node" presStyleLbl="node1" presStyleIdx="0" presStyleCnt="1" custScaleY="199823" custLinFactNeighborX="49">
        <dgm:presLayoutVars>
          <dgm:bulletEnabled val="1"/>
        </dgm:presLayoutVars>
      </dgm:prSet>
      <dgm:spPr/>
    </dgm:pt>
  </dgm:ptLst>
  <dgm:cxnLst>
    <dgm:cxn modelId="{093C2901-B3B1-49E6-978B-CCD3BDF1AE9C}" type="presOf" srcId="{565B1723-A56C-42CC-AA25-5C359C18C092}" destId="{C2EDEF80-3B45-4499-9DC8-8247F8277B07}" srcOrd="0" destOrd="0" presId="urn:microsoft.com/office/officeart/2005/8/layout/process1"/>
    <dgm:cxn modelId="{1EA20665-B309-4370-B2B6-337B962E1662}" srcId="{57ECFAAB-4F38-4462-B9DE-A26A66AD802D}" destId="{565B1723-A56C-42CC-AA25-5C359C18C092}" srcOrd="0" destOrd="0" parTransId="{2E1C0755-3208-40B0-BB5B-809BF2628BC6}" sibTransId="{5B2504F4-64F9-48C9-A4C0-1369268404FE}"/>
    <dgm:cxn modelId="{30EE71FB-F11B-41FD-AB74-5635D05D3D52}" type="presOf" srcId="{57ECFAAB-4F38-4462-B9DE-A26A66AD802D}" destId="{2CF7D299-7A8B-4CA3-8AF0-61F8F6EDE736}" srcOrd="0" destOrd="0" presId="urn:microsoft.com/office/officeart/2005/8/layout/process1"/>
    <dgm:cxn modelId="{1D578775-F7B4-489C-9C79-2C0CA876CBDD}" type="presParOf" srcId="{2CF7D299-7A8B-4CA3-8AF0-61F8F6EDE736}" destId="{C2EDEF80-3B45-4499-9DC8-8247F8277B07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0CC5DCF-B96E-47B3-ADD5-29D673DB3ED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70348E8-F839-4080-AB6E-24F1639AEDD3}">
      <dgm:prSet custT="1"/>
      <dgm:spPr/>
      <dgm:t>
        <a:bodyPr/>
        <a:lstStyle/>
        <a:p>
          <a:r>
            <a:rPr lang="es-ES_tradnl" sz="2400" dirty="0"/>
            <a:t>La </a:t>
          </a:r>
          <a:r>
            <a:rPr lang="es-ES_tradnl" sz="2400" dirty="0" err="1"/>
            <a:t>qualitat</a:t>
          </a:r>
          <a:r>
            <a:rPr lang="es-ES_tradnl" sz="2400" dirty="0"/>
            <a:t> de les </a:t>
          </a:r>
          <a:r>
            <a:rPr lang="es-ES_tradnl" sz="2400" dirty="0" err="1"/>
            <a:t>relacions</a:t>
          </a:r>
          <a:r>
            <a:rPr lang="es-ES_tradnl" sz="2400" dirty="0"/>
            <a:t> establertes amb els alumnes, les </a:t>
          </a:r>
          <a:r>
            <a:rPr lang="es-ES_tradnl" sz="2400" dirty="0" err="1"/>
            <a:t>famílies</a:t>
          </a:r>
          <a:r>
            <a:rPr lang="es-ES_tradnl" sz="2400" dirty="0"/>
            <a:t> i els companys de </a:t>
          </a:r>
          <a:r>
            <a:rPr lang="es-ES_tradnl" sz="2400" dirty="0" err="1"/>
            <a:t>treball</a:t>
          </a:r>
          <a:r>
            <a:rPr lang="es-ES_tradnl" sz="2400" dirty="0"/>
            <a:t> influeix en la </a:t>
          </a:r>
          <a:r>
            <a:rPr lang="es-ES_tradnl" sz="2400" dirty="0" err="1"/>
            <a:t>percepció</a:t>
          </a:r>
          <a:r>
            <a:rPr lang="es-ES_tradnl" sz="2400" dirty="0"/>
            <a:t> del benestar dels docents. Un entorn </a:t>
          </a:r>
          <a:r>
            <a:rPr lang="es-ES_tradnl" sz="2400" dirty="0" err="1"/>
            <a:t>càlid</a:t>
          </a:r>
          <a:r>
            <a:rPr lang="es-ES_tradnl" sz="2400" dirty="0"/>
            <a:t> i respectuós fomenta la capacitat </a:t>
          </a:r>
          <a:r>
            <a:rPr lang="es-ES_tradnl" sz="2400" dirty="0" err="1"/>
            <a:t>d'adaptació</a:t>
          </a:r>
          <a:r>
            <a:rPr lang="es-ES_tradnl" sz="2400" dirty="0"/>
            <a:t> i la </a:t>
          </a:r>
          <a:r>
            <a:rPr lang="es-ES_tradnl" sz="2400" dirty="0" err="1"/>
            <a:t>motivació</a:t>
          </a:r>
          <a:r>
            <a:rPr lang="es-ES_tradnl" sz="2400" dirty="0"/>
            <a:t> per </a:t>
          </a:r>
          <a:r>
            <a:rPr lang="es-ES_tradnl" sz="2400" dirty="0" err="1"/>
            <a:t>fer</a:t>
          </a:r>
          <a:r>
            <a:rPr lang="es-ES_tradnl" sz="2400" dirty="0"/>
            <a:t> front als desafiaments.</a:t>
          </a:r>
          <a:endParaRPr lang="el-GR" sz="2400" dirty="0"/>
        </a:p>
      </dgm:t>
    </dgm:pt>
    <dgm:pt modelId="{D559BB48-54A9-4360-A7CF-D297CEB5D4BD}" type="parTrans" cxnId="{3A9DF971-EE64-4144-97A6-46830B52730D}">
      <dgm:prSet/>
      <dgm:spPr/>
      <dgm:t>
        <a:bodyPr/>
        <a:lstStyle/>
        <a:p>
          <a:endParaRPr lang="el-GR"/>
        </a:p>
      </dgm:t>
    </dgm:pt>
    <dgm:pt modelId="{1ACF8088-DDD9-4279-BD97-1AAAE6D54BE3}" type="sibTrans" cxnId="{3A9DF971-EE64-4144-97A6-46830B52730D}">
      <dgm:prSet/>
      <dgm:spPr/>
      <dgm:t>
        <a:bodyPr/>
        <a:lstStyle/>
        <a:p>
          <a:endParaRPr lang="el-GR"/>
        </a:p>
      </dgm:t>
    </dgm:pt>
    <dgm:pt modelId="{06DEBD7C-90BB-4418-BBC6-CA2504A2AA94}" type="pres">
      <dgm:prSet presAssocID="{B0CC5DCF-B96E-47B3-ADD5-29D673DB3ED9}" presName="Name0" presStyleCnt="0">
        <dgm:presLayoutVars>
          <dgm:dir/>
          <dgm:resizeHandles val="exact"/>
        </dgm:presLayoutVars>
      </dgm:prSet>
      <dgm:spPr/>
    </dgm:pt>
    <dgm:pt modelId="{DF984533-174F-4DF7-9186-657C1F28552E}" type="pres">
      <dgm:prSet presAssocID="{D70348E8-F839-4080-AB6E-24F1639AEDD3}" presName="node" presStyleLbl="node1" presStyleIdx="0" presStyleCnt="1" custScaleY="134561" custLinFactNeighborX="-4193" custLinFactNeighborY="11620">
        <dgm:presLayoutVars>
          <dgm:bulletEnabled val="1"/>
        </dgm:presLayoutVars>
      </dgm:prSet>
      <dgm:spPr>
        <a:prstGeom prst="star6">
          <a:avLst/>
        </a:prstGeom>
      </dgm:spPr>
    </dgm:pt>
  </dgm:ptLst>
  <dgm:cxnLst>
    <dgm:cxn modelId="{0A820912-02F9-4507-B79A-62936D6B7284}" type="presOf" srcId="{D70348E8-F839-4080-AB6E-24F1639AEDD3}" destId="{DF984533-174F-4DF7-9186-657C1F28552E}" srcOrd="0" destOrd="0" presId="urn:microsoft.com/office/officeart/2005/8/layout/process1"/>
    <dgm:cxn modelId="{3A9DF971-EE64-4144-97A6-46830B52730D}" srcId="{B0CC5DCF-B96E-47B3-ADD5-29D673DB3ED9}" destId="{D70348E8-F839-4080-AB6E-24F1639AEDD3}" srcOrd="0" destOrd="0" parTransId="{D559BB48-54A9-4360-A7CF-D297CEB5D4BD}" sibTransId="{1ACF8088-DDD9-4279-BD97-1AAAE6D54BE3}"/>
    <dgm:cxn modelId="{2CEA7CE9-656F-42F3-A46D-84D93368ED50}" type="presOf" srcId="{B0CC5DCF-B96E-47B3-ADD5-29D673DB3ED9}" destId="{06DEBD7C-90BB-4418-BBC6-CA2504A2AA94}" srcOrd="0" destOrd="0" presId="urn:microsoft.com/office/officeart/2005/8/layout/process1"/>
    <dgm:cxn modelId="{4EADF3E1-DDFE-47FD-9127-FEB1FEB85F08}" type="presParOf" srcId="{06DEBD7C-90BB-4418-BBC6-CA2504A2AA94}" destId="{DF984533-174F-4DF7-9186-657C1F28552E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452D22-7D92-417D-9CB1-4A0977E3FCA7}">
      <dsp:nvSpPr>
        <dsp:cNvPr id="0" name=""/>
        <dsp:cNvSpPr/>
      </dsp:nvSpPr>
      <dsp:spPr>
        <a:xfrm>
          <a:off x="0" y="118483"/>
          <a:ext cx="5997298" cy="5151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400" kern="1200" dirty="0"/>
            <a:t> Els </a:t>
          </a:r>
          <a:r>
            <a:rPr lang="es-ES_tradnl" sz="2400" kern="1200" dirty="0" err="1"/>
            <a:t>estudiants</a:t>
          </a:r>
          <a:r>
            <a:rPr lang="es-ES_tradnl" sz="2400" kern="1200" dirty="0"/>
            <a:t> de </a:t>
          </a:r>
          <a:r>
            <a:rPr lang="es-ES_tradnl" sz="2400" kern="1200" dirty="0" err="1"/>
            <a:t>l'ensenyament</a:t>
          </a:r>
          <a:r>
            <a:rPr lang="es-ES_tradnl" sz="2400" kern="1200" dirty="0"/>
            <a:t> </a:t>
          </a:r>
          <a:r>
            <a:rPr lang="es-ES_tradnl" sz="2400" kern="1200" dirty="0" err="1"/>
            <a:t>secundari</a:t>
          </a:r>
          <a:r>
            <a:rPr lang="es-ES_tradnl" sz="2400" kern="1200" dirty="0"/>
            <a:t> presenten una gran </a:t>
          </a:r>
          <a:r>
            <a:rPr lang="es-ES_tradnl" sz="2400" kern="1200" dirty="0" err="1"/>
            <a:t>varietat</a:t>
          </a:r>
          <a:r>
            <a:rPr lang="es-ES_tradnl" sz="2400" kern="1200" dirty="0"/>
            <a:t> de necessitats i </a:t>
          </a:r>
          <a:r>
            <a:rPr lang="es-ES_tradnl" sz="2400" kern="1200" dirty="0" err="1"/>
            <a:t>capacitats</a:t>
          </a:r>
          <a:r>
            <a:rPr lang="es-ES_tradnl" sz="2400" kern="1200" dirty="0"/>
            <a:t>. Els docents han de ser </a:t>
          </a:r>
          <a:r>
            <a:rPr lang="es-ES_tradnl" sz="2400" kern="1200" dirty="0" err="1"/>
            <a:t>capaços</a:t>
          </a:r>
          <a:r>
            <a:rPr lang="es-ES_tradnl" sz="2400" kern="1200" dirty="0"/>
            <a:t> </a:t>
          </a:r>
          <a:r>
            <a:rPr lang="es-ES_tradnl" sz="2400" kern="1200" dirty="0" err="1"/>
            <a:t>d'ajustar</a:t>
          </a:r>
          <a:r>
            <a:rPr lang="es-ES_tradnl" sz="2400" kern="1200" dirty="0"/>
            <a:t> el seu </a:t>
          </a:r>
          <a:r>
            <a:rPr lang="es-ES_tradnl" sz="2400" kern="1200" dirty="0" err="1"/>
            <a:t>mètode</a:t>
          </a:r>
          <a:r>
            <a:rPr lang="es-ES_tradnl" sz="2400" kern="1200" dirty="0"/>
            <a:t> </a:t>
          </a:r>
          <a:r>
            <a:rPr lang="es-ES_tradnl" sz="2400" kern="1200" dirty="0" err="1"/>
            <a:t>d'ensenyament</a:t>
          </a:r>
          <a:r>
            <a:rPr lang="es-ES_tradnl" sz="2400" kern="1200" dirty="0"/>
            <a:t> a cada alumne, </a:t>
          </a:r>
          <a:r>
            <a:rPr lang="es-ES_tradnl" sz="2400" kern="1200" dirty="0" err="1"/>
            <a:t>tenint</a:t>
          </a:r>
          <a:r>
            <a:rPr lang="es-ES_tradnl" sz="2400" kern="1200" dirty="0"/>
            <a:t> en </a:t>
          </a:r>
          <a:r>
            <a:rPr lang="es-ES_tradnl" sz="2400" kern="1200" dirty="0" err="1"/>
            <a:t>compte</a:t>
          </a:r>
          <a:r>
            <a:rPr lang="es-ES_tradnl" sz="2400" kern="1200" dirty="0"/>
            <a:t> les seves </a:t>
          </a:r>
          <a:r>
            <a:rPr lang="es-ES_tradnl" sz="2400" kern="1200" dirty="0" err="1"/>
            <a:t>dificultats</a:t>
          </a:r>
          <a:r>
            <a:rPr lang="es-ES_tradnl" sz="2400" kern="1200" dirty="0"/>
            <a:t> </a:t>
          </a:r>
          <a:r>
            <a:rPr lang="es-ES_tradnl" sz="2400" kern="1200" dirty="0" err="1"/>
            <a:t>d'aprenentatge</a:t>
          </a:r>
          <a:r>
            <a:rPr lang="es-ES_tradnl" sz="2400" kern="1200" dirty="0"/>
            <a:t>, la seva </a:t>
          </a:r>
          <a:r>
            <a:rPr lang="es-ES_tradnl" sz="2400" kern="1200" dirty="0" err="1"/>
            <a:t>motivació</a:t>
          </a:r>
          <a:r>
            <a:rPr lang="es-ES_tradnl" sz="2400" kern="1200" dirty="0"/>
            <a:t> personal i el </a:t>
          </a:r>
          <a:r>
            <a:rPr lang="es-ES_tradnl" sz="2400" kern="1200" dirty="0" err="1"/>
            <a:t>context</a:t>
          </a:r>
          <a:r>
            <a:rPr lang="es-ES_tradnl" sz="2400" kern="1200" dirty="0"/>
            <a:t> social en </a:t>
          </a:r>
          <a:r>
            <a:rPr lang="es-ES_tradnl" sz="2400" kern="1200" dirty="0" err="1"/>
            <a:t>què</a:t>
          </a:r>
          <a:r>
            <a:rPr lang="es-ES_tradnl" sz="2400" kern="1200" dirty="0"/>
            <a:t> es </a:t>
          </a:r>
          <a:r>
            <a:rPr lang="es-ES_tradnl" sz="2400" kern="1200" dirty="0" err="1"/>
            <a:t>troben</a:t>
          </a:r>
          <a:r>
            <a:rPr lang="es-ES_tradnl" sz="2400" kern="1200" dirty="0"/>
            <a:t>.</a:t>
          </a:r>
          <a:endParaRPr lang="el-GR" sz="2400" kern="1200" dirty="0"/>
        </a:p>
      </dsp:txBody>
      <dsp:txXfrm>
        <a:off x="878284" y="872951"/>
        <a:ext cx="4240730" cy="36428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403CC-C3EE-4647-A610-74C5772AC143}">
      <dsp:nvSpPr>
        <dsp:cNvPr id="0" name=""/>
        <dsp:cNvSpPr/>
      </dsp:nvSpPr>
      <dsp:spPr>
        <a:xfrm>
          <a:off x="0" y="0"/>
          <a:ext cx="5402466" cy="46923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400" kern="1200" dirty="0"/>
            <a:t>Els </a:t>
          </a:r>
          <a:r>
            <a:rPr lang="es-ES_tradnl" sz="2400" kern="1200" dirty="0" err="1"/>
            <a:t>estudiants</a:t>
          </a:r>
          <a:r>
            <a:rPr lang="es-ES_tradnl" sz="2400" kern="1200" dirty="0"/>
            <a:t> i els professors se </a:t>
          </a:r>
          <a:r>
            <a:rPr lang="es-ES_tradnl" sz="2400" kern="1200" dirty="0" err="1"/>
            <a:t>senten</a:t>
          </a:r>
          <a:r>
            <a:rPr lang="es-ES_tradnl" sz="2400" kern="1200" dirty="0"/>
            <a:t> amb una gran </a:t>
          </a:r>
          <a:r>
            <a:rPr lang="es-ES_tradnl" sz="2400" kern="1200" dirty="0" err="1"/>
            <a:t>pressió</a:t>
          </a:r>
          <a:r>
            <a:rPr lang="es-ES_tradnl" sz="2400" kern="1200" dirty="0"/>
            <a:t> a causa dels </a:t>
          </a:r>
          <a:r>
            <a:rPr lang="es-ES_tradnl" sz="2400" kern="1200" dirty="0" err="1"/>
            <a:t>exàmens</a:t>
          </a:r>
          <a:r>
            <a:rPr lang="es-ES_tradnl" sz="2400" kern="1200" dirty="0"/>
            <a:t>, les </a:t>
          </a:r>
          <a:r>
            <a:rPr lang="es-ES_tradnl" sz="2400" kern="1200" dirty="0" err="1"/>
            <a:t>proves</a:t>
          </a:r>
          <a:r>
            <a:rPr lang="es-ES_tradnl" sz="2400" kern="1200" dirty="0"/>
            <a:t> </a:t>
          </a:r>
          <a:r>
            <a:rPr lang="es-ES_tradnl" sz="2400" kern="1200" dirty="0" err="1"/>
            <a:t>d'avaluació</a:t>
          </a:r>
          <a:r>
            <a:rPr lang="es-ES_tradnl" sz="2400" kern="1200" dirty="0"/>
            <a:t>,  les expectatives dels pares i la </a:t>
          </a:r>
          <a:r>
            <a:rPr lang="es-ES_tradnl" sz="2400" kern="1200" dirty="0" err="1"/>
            <a:t>societat</a:t>
          </a:r>
          <a:r>
            <a:rPr lang="es-ES_tradnl" sz="2400" kern="1200" dirty="0"/>
            <a:t>. Els docents han de buscar un </a:t>
          </a:r>
          <a:r>
            <a:rPr lang="es-ES_tradnl" sz="2400" kern="1200" dirty="0" err="1"/>
            <a:t>equilibri</a:t>
          </a:r>
          <a:r>
            <a:rPr lang="es-ES_tradnl" sz="2400" kern="1200" dirty="0"/>
            <a:t> entre les expectatives </a:t>
          </a:r>
          <a:r>
            <a:rPr lang="es-ES_tradnl" sz="2400" kern="1200" dirty="0" err="1"/>
            <a:t>acadèmiques</a:t>
          </a:r>
          <a:r>
            <a:rPr lang="es-ES_tradnl" sz="2400" kern="1200" dirty="0"/>
            <a:t> i el benestar emocional dels </a:t>
          </a:r>
          <a:r>
            <a:rPr lang="es-ES_tradnl" sz="2400" kern="1200" dirty="0" err="1"/>
            <a:t>estudiants</a:t>
          </a:r>
          <a:r>
            <a:rPr lang="es-ES_tradnl" sz="2400" kern="1200" dirty="0"/>
            <a:t>.</a:t>
          </a:r>
          <a:endParaRPr lang="el-GR" sz="2400" kern="1200" dirty="0"/>
        </a:p>
      </dsp:txBody>
      <dsp:txXfrm>
        <a:off x="791173" y="687178"/>
        <a:ext cx="3820120" cy="33179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A3A1D1-9B2B-4E24-8343-E4DC21D47561}">
      <dsp:nvSpPr>
        <dsp:cNvPr id="0" name=""/>
        <dsp:cNvSpPr/>
      </dsp:nvSpPr>
      <dsp:spPr>
        <a:xfrm>
          <a:off x="2111" y="58970"/>
          <a:ext cx="5810423" cy="52372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500" kern="1200" dirty="0"/>
            <a:t>A les </a:t>
          </a:r>
          <a:r>
            <a:rPr lang="es-ES_tradnl" sz="2500" kern="1200" dirty="0" err="1"/>
            <a:t>escoles</a:t>
          </a:r>
          <a:r>
            <a:rPr lang="es-ES_tradnl" sz="2500" kern="1200" dirty="0"/>
            <a:t>, és possible que hi </a:t>
          </a:r>
          <a:r>
            <a:rPr lang="es-ES_tradnl" sz="2500" kern="1200" dirty="0" err="1"/>
            <a:t>hagi</a:t>
          </a:r>
          <a:r>
            <a:rPr lang="es-ES_tradnl" sz="2500" kern="1200" dirty="0"/>
            <a:t> una </a:t>
          </a:r>
          <a:r>
            <a:rPr lang="es-ES_tradnl" sz="2500" kern="1200" dirty="0" err="1"/>
            <a:t>limitació</a:t>
          </a:r>
          <a:r>
            <a:rPr lang="es-ES_tradnl" sz="2500" kern="1200" dirty="0"/>
            <a:t> </a:t>
          </a:r>
          <a:r>
            <a:rPr lang="es-ES_tradnl" sz="2500" kern="1200" dirty="0" err="1"/>
            <a:t>tant</a:t>
          </a:r>
          <a:r>
            <a:rPr lang="es-ES_tradnl" sz="2500" kern="1200" dirty="0"/>
            <a:t> en els recursos materials </a:t>
          </a:r>
          <a:r>
            <a:rPr lang="es-ES_tradnl" sz="2500" kern="1200" dirty="0" err="1"/>
            <a:t>com</a:t>
          </a:r>
          <a:r>
            <a:rPr lang="es-ES_tradnl" sz="2500" kern="1200" dirty="0"/>
            <a:t> en els tecnològics i </a:t>
          </a:r>
          <a:r>
            <a:rPr lang="es-ES_tradnl" sz="2500" kern="1200" dirty="0" err="1"/>
            <a:t>humans</a:t>
          </a:r>
          <a:r>
            <a:rPr lang="es-ES_tradnl" sz="2500" kern="1200" dirty="0"/>
            <a:t>. Els docents han de mostrar creativitat i ser </a:t>
          </a:r>
          <a:r>
            <a:rPr lang="es-ES_tradnl" sz="2500" kern="1200" dirty="0" err="1"/>
            <a:t>capaços</a:t>
          </a:r>
          <a:r>
            <a:rPr lang="es-ES_tradnl" sz="2500" kern="1200" dirty="0"/>
            <a:t> </a:t>
          </a:r>
          <a:r>
            <a:rPr lang="es-ES_tradnl" sz="2500" kern="1200" dirty="0" err="1"/>
            <a:t>d'adaptar</a:t>
          </a:r>
          <a:r>
            <a:rPr lang="es-ES_tradnl" sz="2500" kern="1200" dirty="0"/>
            <a:t>-se a les circumstàncies per garantir una </a:t>
          </a:r>
          <a:r>
            <a:rPr lang="es-ES_tradnl" sz="2500" kern="1200" dirty="0" err="1"/>
            <a:t>educació</a:t>
          </a:r>
          <a:r>
            <a:rPr lang="es-ES_tradnl" sz="2500" kern="1200" dirty="0"/>
            <a:t> de </a:t>
          </a:r>
          <a:r>
            <a:rPr lang="es-ES_tradnl" sz="2500" kern="1200" dirty="0" err="1"/>
            <a:t>qualitat</a:t>
          </a:r>
          <a:r>
            <a:rPr lang="es-ES_tradnl" sz="2500" kern="1200" dirty="0"/>
            <a:t>.</a:t>
          </a:r>
          <a:endParaRPr lang="el-GR" sz="2500" kern="1200" dirty="0"/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500" kern="1200" dirty="0"/>
        </a:p>
      </dsp:txBody>
      <dsp:txXfrm>
        <a:off x="853028" y="825944"/>
        <a:ext cx="4108589" cy="37032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267314-672B-4260-BFBE-6A8508BBF994}">
      <dsp:nvSpPr>
        <dsp:cNvPr id="0" name=""/>
        <dsp:cNvSpPr/>
      </dsp:nvSpPr>
      <dsp:spPr>
        <a:xfrm>
          <a:off x="660667" y="1174"/>
          <a:ext cx="5001312" cy="50013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500" kern="1200" dirty="0"/>
            <a:t>El sistema </a:t>
          </a:r>
          <a:r>
            <a:rPr lang="es-ES_tradnl" sz="2500" kern="1200" dirty="0" err="1"/>
            <a:t>educatiu</a:t>
          </a:r>
          <a:r>
            <a:rPr lang="es-ES_tradnl" sz="2500" kern="1200" dirty="0"/>
            <a:t> </a:t>
          </a:r>
          <a:r>
            <a:rPr lang="es-ES_tradnl" sz="2500" kern="1200" dirty="0" err="1"/>
            <a:t>està</a:t>
          </a:r>
          <a:r>
            <a:rPr lang="es-ES_tradnl" sz="2500" kern="1200" dirty="0"/>
            <a:t> sempre a </a:t>
          </a:r>
          <a:r>
            <a:rPr lang="es-ES_tradnl" sz="2500" kern="1200" dirty="0" err="1"/>
            <a:t>canvi</a:t>
          </a:r>
          <a:r>
            <a:rPr lang="es-ES_tradnl" sz="2500" kern="1200" dirty="0"/>
            <a:t>, amb l'aparició de noves </a:t>
          </a:r>
          <a:r>
            <a:rPr lang="es-ES_tradnl" sz="2500" kern="1200" dirty="0" err="1"/>
            <a:t>tecnologies</a:t>
          </a:r>
          <a:r>
            <a:rPr lang="es-ES_tradnl" sz="2500" kern="1200" dirty="0"/>
            <a:t>, </a:t>
          </a:r>
          <a:r>
            <a:rPr lang="es-ES_tradnl" sz="2500" kern="1200" dirty="0" err="1"/>
            <a:t>mètodes</a:t>
          </a:r>
          <a:r>
            <a:rPr lang="es-ES_tradnl" sz="2500" kern="1200" dirty="0"/>
            <a:t> </a:t>
          </a:r>
          <a:r>
            <a:rPr lang="es-ES_tradnl" sz="2500" kern="1200" dirty="0" err="1"/>
            <a:t>d'ensenyament</a:t>
          </a:r>
          <a:r>
            <a:rPr lang="es-ES_tradnl" sz="2500" kern="1200" dirty="0"/>
            <a:t> i </a:t>
          </a:r>
          <a:r>
            <a:rPr lang="es-ES_tradnl" sz="2500" kern="1200" dirty="0" err="1"/>
            <a:t>models</a:t>
          </a:r>
          <a:r>
            <a:rPr lang="es-ES_tradnl" sz="2500" kern="1200" dirty="0"/>
            <a:t> </a:t>
          </a:r>
          <a:r>
            <a:rPr lang="es-ES_tradnl" sz="2500" kern="1200" dirty="0" err="1"/>
            <a:t>d'aprenentatge</a:t>
          </a:r>
          <a:r>
            <a:rPr lang="es-ES_tradnl" sz="2500" kern="1200" dirty="0"/>
            <a:t>. Per mantenir-se al </a:t>
          </a:r>
          <a:r>
            <a:rPr lang="es-ES_tradnl" sz="2500" kern="1200" dirty="0" err="1"/>
            <a:t>dia</a:t>
          </a:r>
          <a:r>
            <a:rPr lang="es-ES_tradnl" sz="2500" kern="1200" dirty="0"/>
            <a:t>, els docents han de ser flexibles i estar </a:t>
          </a:r>
          <a:r>
            <a:rPr lang="es-ES_tradnl" sz="2500" kern="1200" dirty="0" err="1"/>
            <a:t>oberts</a:t>
          </a:r>
          <a:r>
            <a:rPr lang="es-ES_tradnl" sz="2500" kern="1200" dirty="0"/>
            <a:t> a la </a:t>
          </a:r>
          <a:r>
            <a:rPr lang="es-ES_tradnl" sz="2500" kern="1200" dirty="0" err="1"/>
            <a:t>innovació</a:t>
          </a:r>
          <a:r>
            <a:rPr lang="en-US" sz="2500" kern="1200" dirty="0"/>
            <a:t>.</a:t>
          </a:r>
          <a:endParaRPr lang="el-GR" sz="2500" kern="1200" dirty="0"/>
        </a:p>
      </dsp:txBody>
      <dsp:txXfrm>
        <a:off x="1393092" y="733599"/>
        <a:ext cx="3536462" cy="35364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578BF7-1C27-45F0-8473-61FED88B4EF3}">
      <dsp:nvSpPr>
        <dsp:cNvPr id="0" name=""/>
        <dsp:cNvSpPr/>
      </dsp:nvSpPr>
      <dsp:spPr>
        <a:xfrm>
          <a:off x="5900" y="0"/>
          <a:ext cx="6035996" cy="47940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600" kern="1200" dirty="0" err="1"/>
            <a:t>Davant</a:t>
          </a:r>
          <a:r>
            <a:rPr lang="es-ES_tradnl" sz="2600" kern="1200" dirty="0"/>
            <a:t> de la </a:t>
          </a:r>
          <a:r>
            <a:rPr lang="es-ES_tradnl" sz="2600" kern="1200" dirty="0" err="1"/>
            <a:t>importància</a:t>
          </a:r>
          <a:r>
            <a:rPr lang="es-ES_tradnl" sz="2600" kern="1200" dirty="0"/>
            <a:t> dels docents, un sistema </a:t>
          </a:r>
          <a:r>
            <a:rPr lang="es-ES_tradnl" sz="2600" kern="1200" dirty="0" err="1"/>
            <a:t>educatiu</a:t>
          </a:r>
          <a:r>
            <a:rPr lang="es-ES_tradnl" sz="2600" kern="1200" dirty="0"/>
            <a:t> que fomenti recursos, </a:t>
          </a:r>
          <a:r>
            <a:rPr lang="es-ES_tradnl" sz="2600" kern="1200" dirty="0" err="1"/>
            <a:t>formació</a:t>
          </a:r>
          <a:r>
            <a:rPr lang="es-ES_tradnl" sz="2600" kern="1200" dirty="0"/>
            <a:t> i reconeixement pot ser una gran </a:t>
          </a:r>
          <a:r>
            <a:rPr lang="es-ES_tradnl" sz="2600" kern="1200" dirty="0" err="1"/>
            <a:t>font</a:t>
          </a:r>
          <a:r>
            <a:rPr lang="es-ES_tradnl" sz="2600" kern="1200" dirty="0"/>
            <a:t> d'estímul per a desenvolupar resiliència. Aquests </a:t>
          </a:r>
          <a:r>
            <a:rPr lang="es-ES_tradnl" sz="2600" kern="1200" dirty="0" err="1"/>
            <a:t>factors</a:t>
          </a:r>
          <a:r>
            <a:rPr lang="es-ES_tradnl" sz="2600" kern="1200" dirty="0"/>
            <a:t> </a:t>
          </a:r>
          <a:r>
            <a:rPr lang="es-ES_tradnl" sz="2600" kern="1200" dirty="0" err="1"/>
            <a:t>clau</a:t>
          </a:r>
          <a:r>
            <a:rPr lang="es-ES_tradnl" sz="2600" kern="1200" dirty="0"/>
            <a:t> comprenen una </a:t>
          </a:r>
          <a:r>
            <a:rPr lang="es-ES_tradnl" sz="2600" kern="1200" dirty="0" err="1"/>
            <a:t>adequada</a:t>
          </a:r>
          <a:r>
            <a:rPr lang="es-ES_tradnl" sz="2600" kern="1200" dirty="0"/>
            <a:t> gestió dels recursos, la </a:t>
          </a:r>
          <a:r>
            <a:rPr lang="es-ES_tradnl" sz="2600" kern="1200" dirty="0" err="1"/>
            <a:t>possibilitat</a:t>
          </a:r>
          <a:r>
            <a:rPr lang="es-ES_tradnl" sz="2600" kern="1200" dirty="0"/>
            <a:t> de prendre </a:t>
          </a:r>
          <a:r>
            <a:rPr lang="es-ES_tradnl" sz="2600" kern="1200" dirty="0" err="1"/>
            <a:t>part</a:t>
          </a:r>
          <a:r>
            <a:rPr lang="es-ES_tradnl" sz="2600" kern="1200" dirty="0"/>
            <a:t> en programes de </a:t>
          </a:r>
          <a:r>
            <a:rPr lang="es-ES_tradnl" sz="2600" kern="1200" dirty="0" err="1"/>
            <a:t>formació</a:t>
          </a:r>
          <a:r>
            <a:rPr lang="es-ES_tradnl" sz="2600" kern="1200" dirty="0"/>
            <a:t> i un entorn laboral favorable.</a:t>
          </a:r>
          <a:endParaRPr lang="el-GR" sz="2600" kern="1200" dirty="0"/>
        </a:p>
      </dsp:txBody>
      <dsp:txXfrm>
        <a:off x="146312" y="140412"/>
        <a:ext cx="5755172" cy="451319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EDEF80-3B45-4499-9DC8-8247F8277B07}">
      <dsp:nvSpPr>
        <dsp:cNvPr id="0" name=""/>
        <dsp:cNvSpPr/>
      </dsp:nvSpPr>
      <dsp:spPr>
        <a:xfrm>
          <a:off x="6044" y="0"/>
          <a:ext cx="6183740" cy="47940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8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 La </a:t>
          </a:r>
          <a:r>
            <a:rPr lang="es-ES_tradnl" sz="2800" kern="1200" dirty="0" err="1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col·laboració</a:t>
          </a:r>
          <a:r>
            <a:rPr lang="es-ES_tradnl" sz="28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 entre companys, ja </a:t>
          </a:r>
          <a:r>
            <a:rPr lang="es-ES_tradnl" sz="2800" kern="1200" dirty="0" err="1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sigui</a:t>
          </a:r>
          <a:r>
            <a:rPr lang="es-ES_tradnl" sz="28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 a través de mentors o </a:t>
          </a:r>
          <a:r>
            <a:rPr lang="es-ES_tradnl" sz="2800" kern="1200" dirty="0" err="1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equips</a:t>
          </a:r>
          <a:r>
            <a:rPr lang="es-ES_tradnl" sz="28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 de </a:t>
          </a:r>
          <a:r>
            <a:rPr lang="es-ES_tradnl" sz="2800" kern="1200" dirty="0" err="1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treball</a:t>
          </a:r>
          <a:r>
            <a:rPr lang="es-ES_tradnl" sz="28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, proporciona un </a:t>
          </a:r>
          <a:r>
            <a:rPr lang="es-ES_tradnl" sz="2800" kern="1200" dirty="0" err="1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espai</a:t>
          </a:r>
          <a:r>
            <a:rPr lang="es-ES_tradnl" sz="28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 per compartir experiències, </a:t>
          </a:r>
          <a:r>
            <a:rPr lang="es-ES_tradnl" sz="2800" kern="1200" dirty="0" err="1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rebre</a:t>
          </a:r>
          <a:r>
            <a:rPr lang="es-ES_tradnl" sz="28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 </a:t>
          </a:r>
          <a:r>
            <a:rPr lang="es-ES_tradnl" sz="2800" kern="1200" dirty="0" err="1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consells</a:t>
          </a:r>
          <a:r>
            <a:rPr lang="es-ES_tradnl" sz="28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 i crear estratègies per </a:t>
          </a:r>
          <a:r>
            <a:rPr lang="es-ES_tradnl" sz="2800" kern="1200" dirty="0" err="1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fer</a:t>
          </a:r>
          <a:r>
            <a:rPr lang="es-ES_tradnl" sz="28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 front als desafiaments.</a:t>
          </a:r>
          <a:endParaRPr lang="el-GR" sz="2800" kern="1200" dirty="0">
            <a:solidFill>
              <a:prstClr val="white"/>
            </a:solidFill>
            <a:latin typeface="Century Gothic" panose="020B0502020202020204"/>
            <a:ea typeface="+mn-ea"/>
            <a:cs typeface="+mn-cs"/>
          </a:endParaRPr>
        </a:p>
      </dsp:txBody>
      <dsp:txXfrm>
        <a:off x="146456" y="140412"/>
        <a:ext cx="5902916" cy="45131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84533-174F-4DF7-9186-657C1F28552E}">
      <dsp:nvSpPr>
        <dsp:cNvPr id="0" name=""/>
        <dsp:cNvSpPr/>
      </dsp:nvSpPr>
      <dsp:spPr>
        <a:xfrm>
          <a:off x="0" y="0"/>
          <a:ext cx="8177443" cy="5891142"/>
        </a:xfrm>
        <a:prstGeom prst="st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400" kern="1200" dirty="0"/>
            <a:t>La </a:t>
          </a:r>
          <a:r>
            <a:rPr lang="es-ES_tradnl" sz="2400" kern="1200" dirty="0" err="1"/>
            <a:t>qualitat</a:t>
          </a:r>
          <a:r>
            <a:rPr lang="es-ES_tradnl" sz="2400" kern="1200" dirty="0"/>
            <a:t> de les </a:t>
          </a:r>
          <a:r>
            <a:rPr lang="es-ES_tradnl" sz="2400" kern="1200" dirty="0" err="1"/>
            <a:t>relacions</a:t>
          </a:r>
          <a:r>
            <a:rPr lang="es-ES_tradnl" sz="2400" kern="1200" dirty="0"/>
            <a:t> establertes amb els alumnes, les </a:t>
          </a:r>
          <a:r>
            <a:rPr lang="es-ES_tradnl" sz="2400" kern="1200" dirty="0" err="1"/>
            <a:t>famílies</a:t>
          </a:r>
          <a:r>
            <a:rPr lang="es-ES_tradnl" sz="2400" kern="1200" dirty="0"/>
            <a:t> i els companys de </a:t>
          </a:r>
          <a:r>
            <a:rPr lang="es-ES_tradnl" sz="2400" kern="1200" dirty="0" err="1"/>
            <a:t>treball</a:t>
          </a:r>
          <a:r>
            <a:rPr lang="es-ES_tradnl" sz="2400" kern="1200" dirty="0"/>
            <a:t> influeix en la </a:t>
          </a:r>
          <a:r>
            <a:rPr lang="es-ES_tradnl" sz="2400" kern="1200" dirty="0" err="1"/>
            <a:t>percepció</a:t>
          </a:r>
          <a:r>
            <a:rPr lang="es-ES_tradnl" sz="2400" kern="1200" dirty="0"/>
            <a:t> del benestar dels docents. Un entorn </a:t>
          </a:r>
          <a:r>
            <a:rPr lang="es-ES_tradnl" sz="2400" kern="1200" dirty="0" err="1"/>
            <a:t>càlid</a:t>
          </a:r>
          <a:r>
            <a:rPr lang="es-ES_tradnl" sz="2400" kern="1200" dirty="0"/>
            <a:t> i respectuós fomenta la capacitat </a:t>
          </a:r>
          <a:r>
            <a:rPr lang="es-ES_tradnl" sz="2400" kern="1200" dirty="0" err="1"/>
            <a:t>d'adaptació</a:t>
          </a:r>
          <a:r>
            <a:rPr lang="es-ES_tradnl" sz="2400" kern="1200" dirty="0"/>
            <a:t> i la </a:t>
          </a:r>
          <a:r>
            <a:rPr lang="es-ES_tradnl" sz="2400" kern="1200" dirty="0" err="1"/>
            <a:t>motivació</a:t>
          </a:r>
          <a:r>
            <a:rPr lang="es-ES_tradnl" sz="2400" kern="1200" dirty="0"/>
            <a:t> per </a:t>
          </a:r>
          <a:r>
            <a:rPr lang="es-ES_tradnl" sz="2400" kern="1200" dirty="0" err="1"/>
            <a:t>fer</a:t>
          </a:r>
          <a:r>
            <a:rPr lang="es-ES_tradnl" sz="2400" kern="1200" dirty="0"/>
            <a:t> front als desafiaments.</a:t>
          </a:r>
          <a:endParaRPr lang="el-GR" sz="2400" kern="1200" dirty="0"/>
        </a:p>
      </dsp:txBody>
      <dsp:txXfrm>
        <a:off x="1362862" y="1472761"/>
        <a:ext cx="5451719" cy="2945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7111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14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09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14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5403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21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07056" y="3017521"/>
            <a:ext cx="10698479" cy="2715337"/>
          </a:xfrm>
        </p:spPr>
        <p:txBody>
          <a:bodyPr anchor="b">
            <a:normAutofit/>
          </a:bodyPr>
          <a:lstStyle>
            <a:lvl1pPr>
              <a:defRPr sz="648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7056" y="5732855"/>
            <a:ext cx="10698479" cy="1351540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5188573"/>
            <a:ext cx="2093582" cy="934307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8175" y="5435449"/>
            <a:ext cx="935720" cy="43815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03437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7055" y="731520"/>
            <a:ext cx="10698479" cy="3740448"/>
          </a:xfrm>
        </p:spPr>
        <p:txBody>
          <a:bodyPr anchor="ctr">
            <a:normAutofit/>
          </a:bodyPr>
          <a:lstStyle>
            <a:lvl1pPr algn="l">
              <a:defRPr sz="576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07055" y="5224855"/>
            <a:ext cx="10698479" cy="1867037"/>
          </a:xfrm>
        </p:spPr>
        <p:txBody>
          <a:bodyPr anchor="ctr">
            <a:normAutofit/>
          </a:bodyPr>
          <a:lstStyle>
            <a:lvl1pPr marL="0" indent="0" algn="l">
              <a:buNone/>
              <a:defRPr sz="216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5026" y="3813811"/>
            <a:ext cx="1906232" cy="608756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8175" y="3892967"/>
            <a:ext cx="935720" cy="43815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38530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9939" y="731520"/>
            <a:ext cx="10072711" cy="3474720"/>
          </a:xfrm>
        </p:spPr>
        <p:txBody>
          <a:bodyPr anchor="ctr">
            <a:normAutofit/>
          </a:bodyPr>
          <a:lstStyle>
            <a:lvl1pPr algn="l">
              <a:defRPr sz="576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930014" y="4206240"/>
            <a:ext cx="9043865" cy="4572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92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48640" indent="0">
              <a:buFontTx/>
              <a:buNone/>
              <a:defRPr/>
            </a:lvl2pPr>
            <a:lvl3pPr marL="1097280" indent="0">
              <a:buFontTx/>
              <a:buNone/>
              <a:defRPr/>
            </a:lvl3pPr>
            <a:lvl4pPr marL="1645920" indent="0">
              <a:buFontTx/>
              <a:buNone/>
              <a:defRPr/>
            </a:lvl4pPr>
            <a:lvl5pPr marL="219456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07055" y="5224855"/>
            <a:ext cx="10698479" cy="1867037"/>
          </a:xfrm>
        </p:spPr>
        <p:txBody>
          <a:bodyPr anchor="ctr">
            <a:normAutofit/>
          </a:bodyPr>
          <a:lstStyle>
            <a:lvl1pPr marL="0" indent="0" algn="l">
              <a:buNone/>
              <a:defRPr sz="216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5026" y="3813811"/>
            <a:ext cx="1906232" cy="608756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8175" y="3892967"/>
            <a:ext cx="935720" cy="43815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61182" y="777606"/>
            <a:ext cx="731520" cy="70173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/>
          <a:p>
            <a:pPr lvl="0"/>
            <a:r>
              <a:rPr lang="en-US" sz="96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337822" y="3486367"/>
            <a:ext cx="731520" cy="70173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/>
          <a:p>
            <a:pPr lvl="0"/>
            <a:r>
              <a:rPr lang="en-US" sz="96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48957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7056" y="2926081"/>
            <a:ext cx="10698480" cy="3269814"/>
          </a:xfrm>
        </p:spPr>
        <p:txBody>
          <a:bodyPr anchor="b">
            <a:normAutofit/>
          </a:bodyPr>
          <a:lstStyle>
            <a:lvl1pPr algn="l">
              <a:defRPr sz="576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07056" y="6217920"/>
            <a:ext cx="10698480" cy="87554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5026" y="5894071"/>
            <a:ext cx="1906232" cy="608756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8175" y="5979705"/>
            <a:ext cx="935720" cy="43815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94060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419939" y="731520"/>
            <a:ext cx="10072711" cy="3474720"/>
          </a:xfrm>
        </p:spPr>
        <p:txBody>
          <a:bodyPr anchor="ctr">
            <a:normAutofit/>
          </a:bodyPr>
          <a:lstStyle>
            <a:lvl1pPr algn="l">
              <a:defRPr sz="576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107054" y="5212080"/>
            <a:ext cx="10698480" cy="100584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80">
                <a:solidFill>
                  <a:schemeClr val="accent1"/>
                </a:solidFill>
              </a:defRPr>
            </a:lvl1pPr>
            <a:lvl2pPr marL="548640" indent="0">
              <a:buFontTx/>
              <a:buNone/>
              <a:defRPr/>
            </a:lvl2pPr>
            <a:lvl3pPr marL="1097280" indent="0">
              <a:buFontTx/>
              <a:buNone/>
              <a:defRPr/>
            </a:lvl3pPr>
            <a:lvl4pPr marL="1645920" indent="0">
              <a:buFontTx/>
              <a:buNone/>
              <a:defRPr/>
            </a:lvl4pPr>
            <a:lvl5pPr marL="219456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07056" y="6217920"/>
            <a:ext cx="10698480" cy="87554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5026" y="5894071"/>
            <a:ext cx="1906232" cy="608756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8175" y="5979705"/>
            <a:ext cx="935720" cy="43815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961182" y="777606"/>
            <a:ext cx="731520" cy="70173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/>
          <a:p>
            <a:pPr lvl="0"/>
            <a:r>
              <a:rPr lang="en-US" sz="96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337822" y="3486367"/>
            <a:ext cx="731520" cy="70173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/>
          <a:p>
            <a:pPr lvl="0"/>
            <a:r>
              <a:rPr lang="en-US" sz="96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157297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7055" y="752888"/>
            <a:ext cx="10698479" cy="3456024"/>
          </a:xfrm>
        </p:spPr>
        <p:txBody>
          <a:bodyPr anchor="ctr">
            <a:normAutofit/>
          </a:bodyPr>
          <a:lstStyle>
            <a:lvl1pPr algn="l">
              <a:defRPr sz="576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107054" y="5212080"/>
            <a:ext cx="10698480" cy="100584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80">
                <a:solidFill>
                  <a:schemeClr val="accent1"/>
                </a:solidFill>
              </a:defRPr>
            </a:lvl1pPr>
            <a:lvl2pPr marL="548640" indent="0">
              <a:buFontTx/>
              <a:buNone/>
              <a:defRPr/>
            </a:lvl2pPr>
            <a:lvl3pPr marL="1097280" indent="0">
              <a:buFontTx/>
              <a:buNone/>
              <a:defRPr/>
            </a:lvl3pPr>
            <a:lvl4pPr marL="1645920" indent="0">
              <a:buFontTx/>
              <a:buNone/>
              <a:defRPr/>
            </a:lvl4pPr>
            <a:lvl5pPr marL="219456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07056" y="6217920"/>
            <a:ext cx="10698480" cy="87554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5026" y="5894071"/>
            <a:ext cx="1906232" cy="608756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8175" y="5979705"/>
            <a:ext cx="935720" cy="43815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98829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5026" y="857251"/>
            <a:ext cx="1906232" cy="608756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7660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53775" y="752887"/>
            <a:ext cx="2649121" cy="6340580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07054" y="752887"/>
            <a:ext cx="7772400" cy="634058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5026" y="857251"/>
            <a:ext cx="1906232" cy="608756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833800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723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511" y="748932"/>
            <a:ext cx="10694024" cy="153706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7054" y="2560320"/>
            <a:ext cx="10698480" cy="453314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5026" y="857251"/>
            <a:ext cx="1906232" cy="608756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64641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7055" y="2470500"/>
            <a:ext cx="10698479" cy="1762560"/>
          </a:xfrm>
        </p:spPr>
        <p:txBody>
          <a:bodyPr anchor="b"/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07055" y="4236155"/>
            <a:ext cx="10698479" cy="1032480"/>
          </a:xfrm>
        </p:spPr>
        <p:txBody>
          <a:bodyPr anchor="t"/>
          <a:lstStyle>
            <a:lvl1pPr marL="0" indent="0" algn="l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5026" y="3813811"/>
            <a:ext cx="1906232" cy="608756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8175" y="3892967"/>
            <a:ext cx="935720" cy="43815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35075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07054" y="2560320"/>
            <a:ext cx="5176637" cy="4533146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28896" y="2551467"/>
            <a:ext cx="5176637" cy="4533146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5026" y="857251"/>
            <a:ext cx="1906232" cy="608756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8175" y="945339"/>
            <a:ext cx="935720" cy="43815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28662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248" y="2367244"/>
            <a:ext cx="4791278" cy="691514"/>
          </a:xfrm>
        </p:spPr>
        <p:txBody>
          <a:bodyPr anchor="b">
            <a:noAutofit/>
          </a:bodyPr>
          <a:lstStyle>
            <a:lvl1pPr marL="0" indent="0">
              <a:buNone/>
              <a:defRPr sz="2880" b="0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07055" y="3058759"/>
            <a:ext cx="5211472" cy="402487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007956" y="2363370"/>
            <a:ext cx="4798801" cy="691514"/>
          </a:xfrm>
        </p:spPr>
        <p:txBody>
          <a:bodyPr anchor="b">
            <a:noAutofit/>
          </a:bodyPr>
          <a:lstStyle>
            <a:lvl1pPr marL="0" indent="0">
              <a:buNone/>
              <a:defRPr sz="2880" b="0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600348" y="3054886"/>
            <a:ext cx="5206409" cy="402487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5026" y="857251"/>
            <a:ext cx="1906232" cy="608756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8175" y="945339"/>
            <a:ext cx="935720" cy="43815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59712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5026" y="857251"/>
            <a:ext cx="1906232" cy="608756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95790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5026" y="857251"/>
            <a:ext cx="1906232" cy="608756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53477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7055" y="535306"/>
            <a:ext cx="4206239" cy="1171574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7614" y="535306"/>
            <a:ext cx="6217920" cy="6497956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07055" y="1918336"/>
            <a:ext cx="4206239" cy="5114923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5026" y="857251"/>
            <a:ext cx="1906232" cy="608756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69901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7056" y="5760720"/>
            <a:ext cx="10698480" cy="680086"/>
          </a:xfrm>
        </p:spPr>
        <p:txBody>
          <a:bodyPr anchor="b">
            <a:normAutofit/>
          </a:bodyPr>
          <a:lstStyle>
            <a:lvl1pPr algn="l">
              <a:defRPr sz="288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7054" y="761958"/>
            <a:ext cx="10698480" cy="4625964"/>
          </a:xfrm>
        </p:spPr>
        <p:txBody>
          <a:bodyPr anchor="t">
            <a:normAutofit/>
          </a:bodyPr>
          <a:lstStyle>
            <a:lvl1pPr marL="0" indent="0" algn="ctr">
              <a:buNone/>
              <a:defRPr sz="1920"/>
            </a:lvl1pPr>
            <a:lvl2pPr marL="548640" indent="0">
              <a:buNone/>
              <a:defRPr sz="1920"/>
            </a:lvl2pPr>
            <a:lvl3pPr marL="1097280" indent="0">
              <a:buNone/>
              <a:defRPr sz="1920"/>
            </a:lvl3pPr>
            <a:lvl4pPr marL="1645920" indent="0">
              <a:buNone/>
              <a:defRPr sz="1920"/>
            </a:lvl4pPr>
            <a:lvl5pPr marL="2194560" indent="0">
              <a:buNone/>
              <a:defRPr sz="1920"/>
            </a:lvl5pPr>
            <a:lvl6pPr marL="2743200" indent="0">
              <a:buNone/>
              <a:defRPr sz="1920"/>
            </a:lvl6pPr>
            <a:lvl7pPr marL="3291840" indent="0">
              <a:buNone/>
              <a:defRPr sz="1920"/>
            </a:lvl7pPr>
            <a:lvl8pPr marL="3840480" indent="0">
              <a:buNone/>
              <a:defRPr sz="1920"/>
            </a:lvl8pPr>
            <a:lvl9pPr marL="4389120" indent="0">
              <a:buNone/>
              <a:defRPr sz="192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07056" y="6440806"/>
            <a:ext cx="10698480" cy="592454"/>
          </a:xfrm>
        </p:spPr>
        <p:txBody>
          <a:bodyPr>
            <a:normAutofit/>
          </a:bodyPr>
          <a:lstStyle>
            <a:lvl1pPr marL="0" indent="0">
              <a:buNone/>
              <a:defRPr sz="144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5026" y="5894071"/>
            <a:ext cx="1906232" cy="608756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8175" y="5979705"/>
            <a:ext cx="935720" cy="43815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98702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74320"/>
            <a:ext cx="3421819" cy="7966354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32665" y="-943"/>
            <a:ext cx="2828009" cy="8224847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219456" cy="82296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11510" y="748932"/>
            <a:ext cx="10694024" cy="15370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07054" y="2560320"/>
            <a:ext cx="10698480" cy="4663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433935" y="7356525"/>
            <a:ext cx="1375540" cy="4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07055" y="7362970"/>
            <a:ext cx="9143999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38175" y="945339"/>
            <a:ext cx="93572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420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hf sldNum="0" hdr="0" ftr="0" dt="0"/>
  <p:txStyles>
    <p:titleStyle>
      <a:lvl1pPr algn="l" defTabSz="548640" rtl="0" eaLnBrk="1" latinLnBrk="0" hangingPunct="1">
        <a:spcBef>
          <a:spcPct val="0"/>
        </a:spcBef>
        <a:buNone/>
        <a:defRPr sz="432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11480" indent="-41148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1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91540" indent="-34290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9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7160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92024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46888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01752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56616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11480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66344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A12B6C4-F3B5-B9A5-9684-6F3F03809293}"/>
              </a:ext>
            </a:extLst>
          </p:cNvPr>
          <p:cNvSpPr txBox="1"/>
          <p:nvPr/>
        </p:nvSpPr>
        <p:spPr>
          <a:xfrm>
            <a:off x="804931" y="862141"/>
            <a:ext cx="12621294" cy="1627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3" algn="ctr">
              <a:lnSpc>
                <a:spcPts val="6244"/>
              </a:lnSpc>
              <a:defRPr/>
            </a:pPr>
            <a:r>
              <a:rPr kumimoji="0" lang="es-ES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p22-mackinac-pro" pitchFamily="34" charset="-120"/>
              </a:rPr>
              <a:t>La importància de la resiliència en l'ensenyament secundari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 3">
            <a:extLst>
              <a:ext uri="{FF2B5EF4-FFF2-40B4-BE49-F238E27FC236}">
                <a16:creationId xmlns:a16="http://schemas.microsoft.com/office/drawing/2014/main" id="{486BBF65-4A2A-1C00-83FF-6DCC209FDAF1}"/>
              </a:ext>
            </a:extLst>
          </p:cNvPr>
          <p:cNvSpPr/>
          <p:nvPr/>
        </p:nvSpPr>
        <p:spPr>
          <a:xfrm>
            <a:off x="1664829" y="3568246"/>
            <a:ext cx="11761396" cy="178936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172"/>
              </a:lnSpc>
              <a:buNone/>
            </a:pPr>
            <a:endParaRPr lang="en-US" sz="1448" dirty="0"/>
          </a:p>
        </p:txBody>
      </p:sp>
      <p:sp>
        <p:nvSpPr>
          <p:cNvPr id="7" name="Text 3">
            <a:extLst>
              <a:ext uri="{FF2B5EF4-FFF2-40B4-BE49-F238E27FC236}">
                <a16:creationId xmlns:a16="http://schemas.microsoft.com/office/drawing/2014/main" id="{72B6EA61-9CBA-2BFF-1860-37C4DE1BBB6A}"/>
              </a:ext>
            </a:extLst>
          </p:cNvPr>
          <p:cNvSpPr/>
          <p:nvPr/>
        </p:nvSpPr>
        <p:spPr>
          <a:xfrm>
            <a:off x="1361706" y="3296992"/>
            <a:ext cx="11603865" cy="215906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ctr">
              <a:lnSpc>
                <a:spcPts val="2172"/>
              </a:lnSpc>
              <a:buNone/>
            </a:pPr>
            <a:endParaRPr lang="en-US" sz="4400" dirty="0">
              <a:solidFill>
                <a:srgbClr val="272525"/>
              </a:solidFill>
              <a:latin typeface="Eudoxus Sans" pitchFamily="34" charset="0"/>
              <a:ea typeface="Eudoxus Sans" pitchFamily="34" charset="-122"/>
            </a:endParaRP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E125D108-83FC-4A7F-AD57-3CEE3445F51C}"/>
              </a:ext>
            </a:extLst>
          </p:cNvPr>
          <p:cNvSpPr/>
          <p:nvPr/>
        </p:nvSpPr>
        <p:spPr>
          <a:xfrm>
            <a:off x="2282780" y="2862583"/>
            <a:ext cx="11143445" cy="3200689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latin typeface="Verdana" panose="020B0604030504040204" pitchFamily="34" charset="0"/>
                <a:ea typeface="Verdana" panose="020B0604030504040204" pitchFamily="34" charset="0"/>
              </a:rPr>
              <a:t>Apostolos Kaltsas</a:t>
            </a:r>
          </a:p>
          <a:p>
            <a:pPr algn="ctr"/>
            <a:r>
              <a:rPr lang="pt-BR" sz="4000" dirty="0">
                <a:latin typeface="Verdana" panose="020B0604030504040204" pitchFamily="34" charset="0"/>
                <a:ea typeface="Verdana" panose="020B0604030504040204" pitchFamily="34" charset="0"/>
              </a:rPr>
              <a:t>Urtza Garay Ruiz </a:t>
            </a:r>
          </a:p>
          <a:p>
            <a:pPr algn="ctr"/>
            <a:r>
              <a:rPr lang="en-US" sz="4000" dirty="0" err="1">
                <a:latin typeface="Verdana" panose="020B0604030504040204" pitchFamily="34" charset="0"/>
                <a:ea typeface="Verdana" panose="020B0604030504040204" pitchFamily="34" charset="0"/>
              </a:rPr>
              <a:t>Eneko</a:t>
            </a:r>
            <a:r>
              <a:rPr lang="es-ES" sz="4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000" dirty="0">
                <a:latin typeface="Verdana" panose="020B0604030504040204" pitchFamily="34" charset="0"/>
                <a:ea typeface="Verdana" panose="020B0604030504040204" pitchFamily="34" charset="0"/>
              </a:rPr>
              <a:t>Tejada Garitano</a:t>
            </a:r>
          </a:p>
          <a:p>
            <a:pPr algn="ctr"/>
            <a:r>
              <a:rPr lang="es-ES" sz="4000" dirty="0">
                <a:latin typeface="Verdana" panose="020B0604030504040204" pitchFamily="34" charset="0"/>
                <a:ea typeface="Verdana" panose="020B0604030504040204" pitchFamily="34" charset="0"/>
              </a:rPr>
              <a:t>Universitat del País Basc (UPV/EHU)</a:t>
            </a:r>
            <a:endParaRPr lang="el-GR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998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1"/>
          <p:cNvSpPr/>
          <p:nvPr/>
        </p:nvSpPr>
        <p:spPr>
          <a:xfrm>
            <a:off x="1833568" y="1143060"/>
            <a:ext cx="12218493" cy="138874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ctr">
              <a:lnSpc>
                <a:spcPts val="5468"/>
              </a:lnSpc>
              <a:buNone/>
            </a:pPr>
            <a:r>
              <a:rPr lang="en-US" sz="4374" b="1" dirty="0">
                <a:solidFill>
                  <a:srgbClr val="000000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Recursos per a la resiliència dels docents</a:t>
            </a:r>
            <a:endParaRPr lang="en-US" sz="4374" dirty="0"/>
          </a:p>
        </p:txBody>
      </p:sp>
      <p:sp>
        <p:nvSpPr>
          <p:cNvPr id="7" name="Text 3"/>
          <p:cNvSpPr/>
          <p:nvPr/>
        </p:nvSpPr>
        <p:spPr>
          <a:xfrm>
            <a:off x="1602154" y="2312974"/>
            <a:ext cx="12449907" cy="3783026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457200" indent="-457200" algn="just">
              <a:lnSpc>
                <a:spcPts val="2624"/>
              </a:lnSpc>
              <a:buFont typeface="Wingdings" panose="05000000000000000000" pitchFamily="2" charset="2"/>
              <a:buChar char="Ø"/>
            </a:pP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lnSpc>
                <a:spcPts val="2624"/>
              </a:lnSpc>
              <a:buFont typeface="Wingdings" panose="05000000000000000000" pitchFamily="2" charset="2"/>
              <a:buChar char="Ø"/>
            </a:pP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</a:rPr>
              <a:t>Sessions de gestió de l'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estrès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</a:rPr>
              <a:t> i clubs de suport entre companys</a:t>
            </a:r>
          </a:p>
          <a:p>
            <a:pPr algn="just">
              <a:lnSpc>
                <a:spcPts val="2624"/>
              </a:lnSpc>
            </a:pP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lnSpc>
                <a:spcPts val="2624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Programes de mentoria</a:t>
            </a:r>
          </a:p>
          <a:p>
            <a:pPr marL="457200" indent="-457200" algn="just">
              <a:lnSpc>
                <a:spcPts val="2624"/>
              </a:lnSpc>
              <a:buFont typeface="Wingdings" panose="05000000000000000000" pitchFamily="2" charset="2"/>
              <a:buChar char="Ø"/>
            </a:pP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lnSpc>
                <a:spcPts val="2624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Curs intensiu sobre com desenvolupar la capacitat de resiliència emocional </a:t>
            </a:r>
            <a:r>
              <a:rPr lang="en-US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 millorar l'intel·ligència emocional.</a:t>
            </a:r>
          </a:p>
          <a:p>
            <a:pPr marL="457200" indent="-457200" algn="just">
              <a:lnSpc>
                <a:spcPts val="2624"/>
              </a:lnSpc>
              <a:buFont typeface="Wingdings" panose="05000000000000000000" pitchFamily="2" charset="2"/>
              <a:buChar char="Ø"/>
            </a:pP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lnSpc>
                <a:spcPts val="2624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Recursos en línia </a:t>
            </a:r>
            <a:r>
              <a:rPr lang="en-US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 materials de lectura sobre el benestar psicològic.</a:t>
            </a:r>
          </a:p>
          <a:p>
            <a:pPr marL="457200" indent="-457200" algn="just">
              <a:lnSpc>
                <a:spcPts val="2624"/>
              </a:lnSpc>
              <a:buFont typeface="Wingdings" panose="05000000000000000000" pitchFamily="2" charset="2"/>
              <a:buChar char="Ø"/>
            </a:pP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lnSpc>
                <a:spcPts val="2624"/>
              </a:lnSpc>
              <a:buFont typeface="Wingdings" panose="05000000000000000000" pitchFamily="2" charset="2"/>
              <a:buChar char="Ø"/>
            </a:pP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lnSpc>
                <a:spcPts val="2624"/>
              </a:lnSpc>
              <a:buFont typeface="Wingdings" panose="05000000000000000000" pitchFamily="2" charset="2"/>
              <a:buChar char="Ø"/>
            </a:pP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1"/>
          <p:cNvSpPr/>
          <p:nvPr/>
        </p:nvSpPr>
        <p:spPr>
          <a:xfrm>
            <a:off x="2368062" y="698177"/>
            <a:ext cx="11522923" cy="133302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ctr">
              <a:lnSpc>
                <a:spcPts val="7545"/>
              </a:lnSpc>
              <a:buNone/>
            </a:pPr>
            <a:r>
              <a:rPr lang="en-US" sz="4800" b="1" dirty="0">
                <a:solidFill>
                  <a:srgbClr val="000000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Conclusi</a:t>
            </a:r>
            <a:r>
              <a:rPr lang="el-GR" sz="4800" b="1" dirty="0">
                <a:solidFill>
                  <a:srgbClr val="000000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ο</a:t>
            </a:r>
            <a:r>
              <a:rPr lang="en-US" sz="4800" b="1" dirty="0">
                <a:solidFill>
                  <a:srgbClr val="000000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ns </a:t>
            </a:r>
            <a:endParaRPr lang="en-US" sz="4800" dirty="0"/>
          </a:p>
        </p:txBody>
      </p:sp>
      <p:sp>
        <p:nvSpPr>
          <p:cNvPr id="6" name="Text 2"/>
          <p:cNvSpPr/>
          <p:nvPr/>
        </p:nvSpPr>
        <p:spPr>
          <a:xfrm>
            <a:off x="2297724" y="1716381"/>
            <a:ext cx="10671046" cy="5364357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 algn="just">
              <a:lnSpc>
                <a:spcPts val="2624"/>
              </a:lnSpc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72525"/>
              </a:solidFill>
              <a:latin typeface="Verdana" panose="020B0604030504040204" pitchFamily="34" charset="0"/>
              <a:ea typeface="Verdana" panose="020B0604030504040204" pitchFamily="34" charset="0"/>
              <a:cs typeface="Eudoxus Sans" pitchFamily="34" charset="-120"/>
            </a:endParaRPr>
          </a:p>
          <a:p>
            <a:pPr marL="342900" indent="-342900" algn="just">
              <a:lnSpc>
                <a:spcPts val="2624"/>
              </a:lnSpc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srgbClr val="272525"/>
                </a:solidFill>
                <a:latin typeface="Verdana" panose="020B0604030504040204" pitchFamily="34" charset="0"/>
                <a:ea typeface="Verdana" panose="020B0604030504040204" pitchFamily="34" charset="0"/>
                <a:cs typeface="Eudoxus Sans" pitchFamily="34" charset="-120"/>
              </a:rPr>
              <a:t>La resiliència és essencial per a que els docents de secundària prosperin. Aquesta cosa els permet donar suport per fer front als reptes del dia a dia i col·labora en la creació d'un entorn d'aprenentatge positiu.</a:t>
            </a:r>
            <a:endParaRPr lang="el-GR" sz="2400" dirty="0">
              <a:solidFill>
                <a:srgbClr val="272525"/>
              </a:solidFill>
              <a:latin typeface="Verdana" panose="020B0604030504040204" pitchFamily="34" charset="0"/>
              <a:ea typeface="Verdana" panose="020B0604030504040204" pitchFamily="34" charset="0"/>
              <a:cs typeface="Eudoxus Sans" pitchFamily="34" charset="-120"/>
            </a:endParaRPr>
          </a:p>
          <a:p>
            <a:pPr algn="just">
              <a:lnSpc>
                <a:spcPts val="2624"/>
              </a:lnSpc>
            </a:pPr>
            <a:endParaRPr lang="es-ES" sz="2400" dirty="0">
              <a:solidFill>
                <a:srgbClr val="272525"/>
              </a:solidFill>
              <a:latin typeface="Verdana" panose="020B0604030504040204" pitchFamily="34" charset="0"/>
              <a:ea typeface="Verdana" panose="020B0604030504040204" pitchFamily="34" charset="0"/>
              <a:cs typeface="Eudoxus Sans" pitchFamily="34" charset="-120"/>
            </a:endParaRPr>
          </a:p>
          <a:p>
            <a:pPr marL="342900" indent="-342900" algn="just">
              <a:lnSpc>
                <a:spcPts val="2624"/>
              </a:lnSpc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srgbClr val="272525"/>
                </a:solidFill>
                <a:latin typeface="Verdana" panose="020B0604030504040204" pitchFamily="34" charset="0"/>
                <a:ea typeface="Verdana" panose="020B0604030504040204" pitchFamily="34" charset="0"/>
                <a:cs typeface="Eudoxus Sans" pitchFamily="34" charset="-120"/>
              </a:rPr>
              <a:t>Per promoure la resiliència, són necessàries accions tant a nivell individual com a</a:t>
            </a:r>
            <a:r>
              <a:rPr lang="en-US" sz="2400" dirty="0">
                <a:solidFill>
                  <a:srgbClr val="272525"/>
                </a:solidFill>
                <a:latin typeface="Verdana" panose="020B0604030504040204" pitchFamily="34" charset="0"/>
                <a:ea typeface="Verdana" panose="020B0604030504040204" pitchFamily="34" charset="0"/>
                <a:cs typeface="Eudoxus Sans" pitchFamily="34" charset="-120"/>
              </a:rPr>
              <a:t> nivell</a:t>
            </a:r>
            <a:r>
              <a:rPr lang="es-ES" sz="2400" dirty="0">
                <a:solidFill>
                  <a:srgbClr val="272525"/>
                </a:solidFill>
                <a:latin typeface="Verdana" panose="020B0604030504040204" pitchFamily="34" charset="0"/>
                <a:ea typeface="Verdana" panose="020B0604030504040204" pitchFamily="34" charset="0"/>
                <a:cs typeface="Eudoxus Sans" pitchFamily="34" charset="-120"/>
              </a:rPr>
              <a:t> professional i institucional. Aspectes fonamentals són la formació en resiliència, l'establiment de xarxes de suport entre col·legues i la promoció del benestar dels docents.</a:t>
            </a:r>
            <a:endParaRPr lang="en-US" sz="1750" dirty="0"/>
          </a:p>
        </p:txBody>
      </p:sp>
      <p:sp>
        <p:nvSpPr>
          <p:cNvPr id="7" name="Text 3"/>
          <p:cNvSpPr/>
          <p:nvPr/>
        </p:nvSpPr>
        <p:spPr>
          <a:xfrm>
            <a:off x="2922955" y="4736805"/>
            <a:ext cx="10772646" cy="133302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624"/>
              </a:lnSpc>
              <a:buNone/>
            </a:pPr>
            <a:endParaRPr lang="en-US" sz="175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11"/>
          <p:cNvSpPr/>
          <p:nvPr/>
        </p:nvSpPr>
        <p:spPr>
          <a:xfrm>
            <a:off x="2512219" y="5284351"/>
            <a:ext cx="172283" cy="31373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470"/>
              </a:lnSpc>
              <a:buNone/>
            </a:pPr>
            <a:endParaRPr lang="en-US" sz="2470" dirty="0"/>
          </a:p>
        </p:txBody>
      </p:sp>
      <p:sp>
        <p:nvSpPr>
          <p:cNvPr id="18" name="Text 15"/>
          <p:cNvSpPr/>
          <p:nvPr/>
        </p:nvSpPr>
        <p:spPr>
          <a:xfrm>
            <a:off x="7590115" y="5284351"/>
            <a:ext cx="172283" cy="31373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470"/>
              </a:lnSpc>
              <a:buNone/>
            </a:pPr>
            <a:endParaRPr lang="en-US" sz="247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56A44E-BA64-5774-55D9-B5E23525F80E}"/>
              </a:ext>
            </a:extLst>
          </p:cNvPr>
          <p:cNvSpPr txBox="1"/>
          <p:nvPr/>
        </p:nvSpPr>
        <p:spPr>
          <a:xfrm>
            <a:off x="3524738" y="3566716"/>
            <a:ext cx="767470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s-ES_tradnl" sz="5400" b="1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GRÀCIES!</a:t>
            </a:r>
            <a:endParaRPr lang="en-US" sz="5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419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1"/>
          <p:cNvSpPr/>
          <p:nvPr/>
        </p:nvSpPr>
        <p:spPr>
          <a:xfrm>
            <a:off x="3547545" y="1007130"/>
            <a:ext cx="7161821" cy="694373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5468"/>
              </a:lnSpc>
              <a:buNone/>
            </a:pPr>
            <a:r>
              <a:rPr lang="en-US" sz="4374" b="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Definició</a:t>
            </a:r>
            <a:r>
              <a:rPr lang="en-US" sz="4374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de </a:t>
            </a:r>
            <a:r>
              <a:rPr lang="en-US" sz="4374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p22-mackinac-pro" pitchFamily="34" charset="-120"/>
              </a:rPr>
              <a:t>resiliència</a:t>
            </a:r>
            <a:endParaRPr lang="en-US" sz="4374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 2"/>
          <p:cNvSpPr/>
          <p:nvPr/>
        </p:nvSpPr>
        <p:spPr>
          <a:xfrm>
            <a:off x="1851249" y="2140781"/>
            <a:ext cx="10554414" cy="3558119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285750" indent="-285750" algn="just">
              <a:lnSpc>
                <a:spcPts val="2624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272525"/>
                </a:solidFill>
                <a:latin typeface="Verdana" panose="020B0604030504040204" pitchFamily="34" charset="0"/>
                <a:ea typeface="Verdana" panose="020B0604030504040204" pitchFamily="34" charset="0"/>
                <a:cs typeface="Eudoxus Sans" pitchFamily="34" charset="-120"/>
              </a:rPr>
              <a:t>La resiliència és la capacitat d'un individu per afrontar els desafiaments i les adversitats de la vida, superar els obstacles i sortir reforçat de les situacions difícils. És una qualitat important per a tots, però especialment per als docents, que s'enfronten a un entorn laboral exigent i complex.</a:t>
            </a:r>
            <a:endParaRPr lang="es-E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lnSpc>
                <a:spcPts val="2624"/>
              </a:lnSpc>
              <a:buFont typeface="Wingdings" panose="05000000000000000000" pitchFamily="2" charset="2"/>
              <a:buChar char="Ø"/>
            </a:pPr>
            <a:endParaRPr lang="es-E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lnSpc>
                <a:spcPts val="2624"/>
              </a:lnSpc>
              <a:buFont typeface="Wingdings" panose="05000000000000000000" pitchFamily="2" charset="2"/>
              <a:buChar char="Ø"/>
            </a:pPr>
            <a:r>
              <a:rPr lang="es-ES" sz="2000" dirty="0">
                <a:latin typeface="Verdana" panose="020B0604030504040204" pitchFamily="34" charset="0"/>
                <a:ea typeface="Verdana" panose="020B0604030504040204" pitchFamily="34" charset="0"/>
              </a:rPr>
              <a:t>La resiliència no es basa només en evitar ser afectat pels reptes, sinó en la habilitat de recuperar-se d'ells, aprendre de l'adversitat i transformar els obstacles en oportunitats per al creixement personal i professional. Aquest procés es distingeix per la seva capacitat d'adaptació i implica una combinació d'elements personals, socials i emocionals.</a:t>
            </a:r>
          </a:p>
          <a:p>
            <a:pPr marL="285750" indent="-285750" algn="just">
              <a:lnSpc>
                <a:spcPts val="2624"/>
              </a:lnSpc>
              <a:buFont typeface="Wingdings" panose="05000000000000000000" pitchFamily="2" charset="2"/>
              <a:buChar char="Ø"/>
            </a:pPr>
            <a:endParaRPr lang="es-E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lnSpc>
                <a:spcPts val="2624"/>
              </a:lnSpc>
              <a:buFont typeface="Wingdings" panose="05000000000000000000" pitchFamily="2" charset="2"/>
              <a:buChar char="Ø"/>
            </a:pPr>
            <a:endParaRPr lang="es-ES" sz="175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lnSpc>
                <a:spcPts val="2624"/>
              </a:lnSpc>
              <a:buFont typeface="Wingdings" panose="05000000000000000000" pitchFamily="2" charset="2"/>
              <a:buChar char="Ø"/>
            </a:pPr>
            <a:endParaRPr lang="es-ES" sz="175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chemeClr val="bg1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1"/>
          <p:cNvSpPr/>
          <p:nvPr/>
        </p:nvSpPr>
        <p:spPr>
          <a:xfrm>
            <a:off x="2525792" y="554474"/>
            <a:ext cx="9578816" cy="126015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ctr">
              <a:lnSpc>
                <a:spcPts val="4962"/>
              </a:lnSpc>
              <a:buNone/>
            </a:pPr>
            <a:r>
              <a:rPr lang="en-US" sz="3970" b="1" dirty="0">
                <a:solidFill>
                  <a:srgbClr val="000000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Desafios que afronten els docents a l'educació secundària</a:t>
            </a:r>
            <a:endParaRPr lang="en-US" sz="3970" dirty="0"/>
          </a:p>
        </p:txBody>
      </p:sp>
      <p:sp>
        <p:nvSpPr>
          <p:cNvPr id="6" name="Text 3"/>
          <p:cNvSpPr/>
          <p:nvPr/>
        </p:nvSpPr>
        <p:spPr>
          <a:xfrm>
            <a:off x="2691170" y="2520196"/>
            <a:ext cx="122873" cy="30253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382"/>
              </a:lnSpc>
              <a:buNone/>
            </a:pPr>
            <a:endParaRPr lang="en-US" sz="2382" dirty="0"/>
          </a:p>
        </p:txBody>
      </p:sp>
      <p:sp>
        <p:nvSpPr>
          <p:cNvPr id="7" name="Text 4"/>
          <p:cNvSpPr/>
          <p:nvPr/>
        </p:nvSpPr>
        <p:spPr>
          <a:xfrm>
            <a:off x="3102089" y="2069619"/>
            <a:ext cx="2556867" cy="315039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481"/>
              </a:lnSpc>
              <a:buNone/>
            </a:pPr>
            <a:r>
              <a:rPr lang="en-US" sz="3200" b="1" dirty="0">
                <a:solidFill>
                  <a:srgbClr val="272525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Diversitat d'alumnes</a:t>
            </a:r>
            <a:endParaRPr lang="en-US" sz="3200" dirty="0"/>
          </a:p>
        </p:txBody>
      </p:sp>
      <p:graphicFrame>
        <p:nvGraphicFramePr>
          <p:cNvPr id="25" name="Διάγραμμα 24">
            <a:extLst>
              <a:ext uri="{FF2B5EF4-FFF2-40B4-BE49-F238E27FC236}">
                <a16:creationId xmlns:a16="http://schemas.microsoft.com/office/drawing/2014/main" id="{B61E37FB-3E15-C7FE-EC2C-3D7EA4AEB9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2186096"/>
              </p:ext>
            </p:extLst>
          </p:nvPr>
        </p:nvGraphicFramePr>
        <p:xfrm>
          <a:off x="1683168" y="2639645"/>
          <a:ext cx="5997308" cy="5270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 7"/>
          <p:cNvSpPr/>
          <p:nvPr/>
        </p:nvSpPr>
        <p:spPr>
          <a:xfrm>
            <a:off x="1843137" y="2201902"/>
            <a:ext cx="176093" cy="30253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382"/>
              </a:lnSpc>
              <a:buNone/>
            </a:pPr>
            <a:endParaRPr lang="en-US" sz="2382" dirty="0"/>
          </a:p>
        </p:txBody>
      </p:sp>
      <p:sp>
        <p:nvSpPr>
          <p:cNvPr id="11" name="Text 8"/>
          <p:cNvSpPr/>
          <p:nvPr/>
        </p:nvSpPr>
        <p:spPr>
          <a:xfrm>
            <a:off x="8718470" y="2091779"/>
            <a:ext cx="2520672" cy="30253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481"/>
              </a:lnSpc>
              <a:buNone/>
            </a:pPr>
            <a:r>
              <a:rPr lang="en-US" sz="3200" b="1" dirty="0">
                <a:solidFill>
                  <a:srgbClr val="272525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Pressió acadèmica</a:t>
            </a:r>
            <a:endParaRPr lang="en-US" sz="3200" dirty="0"/>
          </a:p>
        </p:txBody>
      </p:sp>
      <p:graphicFrame>
        <p:nvGraphicFramePr>
          <p:cNvPr id="26" name="Διάγραμμα 25">
            <a:extLst>
              <a:ext uri="{FF2B5EF4-FFF2-40B4-BE49-F238E27FC236}">
                <a16:creationId xmlns:a16="http://schemas.microsoft.com/office/drawing/2014/main" id="{62864EC5-105D-C3CF-541F-54F29BBC4B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6822665"/>
              </p:ext>
            </p:extLst>
          </p:nvPr>
        </p:nvGraphicFramePr>
        <p:xfrm>
          <a:off x="8251000" y="2931428"/>
          <a:ext cx="5402477" cy="4747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1"/>
          <p:cNvSpPr/>
          <p:nvPr/>
        </p:nvSpPr>
        <p:spPr>
          <a:xfrm>
            <a:off x="2525792" y="343898"/>
            <a:ext cx="9578816" cy="126015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ctr">
              <a:lnSpc>
                <a:spcPts val="4962"/>
              </a:lnSpc>
              <a:buNone/>
            </a:pPr>
            <a:r>
              <a:rPr lang="en-US" sz="3400" b="1" dirty="0">
                <a:solidFill>
                  <a:srgbClr val="000000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Desafios que afronten els docents a </a:t>
            </a:r>
            <a:r>
              <a:rPr lang="en-US" sz="3400" b="1" dirty="0" err="1">
                <a:solidFill>
                  <a:srgbClr val="000000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l'educació</a:t>
            </a:r>
            <a:r>
              <a:rPr lang="en-US" sz="3400" b="1" dirty="0">
                <a:solidFill>
                  <a:srgbClr val="000000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secundària</a:t>
            </a:r>
            <a:r>
              <a:rPr lang="el-GR" sz="3400" b="1" dirty="0">
                <a:solidFill>
                  <a:srgbClr val="000000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…</a:t>
            </a:r>
            <a:endParaRPr lang="en-US" sz="3400" dirty="0"/>
          </a:p>
        </p:txBody>
      </p:sp>
      <p:sp>
        <p:nvSpPr>
          <p:cNvPr id="6" name="Text 3"/>
          <p:cNvSpPr/>
          <p:nvPr/>
        </p:nvSpPr>
        <p:spPr>
          <a:xfrm>
            <a:off x="2691170" y="2520196"/>
            <a:ext cx="122873" cy="30253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382"/>
              </a:lnSpc>
              <a:buNone/>
            </a:pPr>
            <a:endParaRPr lang="en-US" sz="2382" dirty="0"/>
          </a:p>
        </p:txBody>
      </p:sp>
      <p:sp>
        <p:nvSpPr>
          <p:cNvPr id="10" name="Text 7"/>
          <p:cNvSpPr/>
          <p:nvPr/>
        </p:nvSpPr>
        <p:spPr>
          <a:xfrm>
            <a:off x="1843137" y="2201902"/>
            <a:ext cx="176093" cy="30253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382"/>
              </a:lnSpc>
              <a:buNone/>
            </a:pPr>
            <a:endParaRPr lang="en-US" sz="2382" dirty="0"/>
          </a:p>
        </p:txBody>
      </p:sp>
      <p:sp>
        <p:nvSpPr>
          <p:cNvPr id="15" name="Text 12"/>
          <p:cNvSpPr/>
          <p:nvPr/>
        </p:nvSpPr>
        <p:spPr>
          <a:xfrm>
            <a:off x="2853738" y="1851622"/>
            <a:ext cx="3500170" cy="562605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481"/>
              </a:lnSpc>
              <a:buNone/>
            </a:pPr>
            <a:r>
              <a:rPr lang="en-US" sz="3200" b="1" dirty="0">
                <a:solidFill>
                  <a:srgbClr val="272525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Recursos limitats</a:t>
            </a:r>
            <a:endParaRPr lang="en-US" sz="3200" dirty="0"/>
          </a:p>
        </p:txBody>
      </p:sp>
      <p:graphicFrame>
        <p:nvGraphicFramePr>
          <p:cNvPr id="3" name="Διάγραμμα 2">
            <a:extLst>
              <a:ext uri="{FF2B5EF4-FFF2-40B4-BE49-F238E27FC236}">
                <a16:creationId xmlns:a16="http://schemas.microsoft.com/office/drawing/2014/main" id="{DBE99E82-87D3-C966-9F24-736F9E197D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7792851"/>
              </p:ext>
            </p:extLst>
          </p:nvPr>
        </p:nvGraphicFramePr>
        <p:xfrm>
          <a:off x="1391139" y="2201903"/>
          <a:ext cx="5814646" cy="5355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Text 16"/>
          <p:cNvSpPr/>
          <p:nvPr/>
        </p:nvSpPr>
        <p:spPr>
          <a:xfrm>
            <a:off x="9068121" y="2108860"/>
            <a:ext cx="2520672" cy="315039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481"/>
              </a:lnSpc>
              <a:buNone/>
            </a:pPr>
            <a:r>
              <a:rPr lang="en-US" sz="3200" b="1" dirty="0">
                <a:solidFill>
                  <a:srgbClr val="272525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Canvis en l'educació</a:t>
            </a:r>
            <a:endParaRPr lang="en-US" sz="3200" dirty="0"/>
          </a:p>
        </p:txBody>
      </p:sp>
      <p:graphicFrame>
        <p:nvGraphicFramePr>
          <p:cNvPr id="5" name="Διάγραμμα 4">
            <a:extLst>
              <a:ext uri="{FF2B5EF4-FFF2-40B4-BE49-F238E27FC236}">
                <a16:creationId xmlns:a16="http://schemas.microsoft.com/office/drawing/2014/main" id="{B9FD4BBB-163A-29CE-2511-807B5F5C1B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3779978"/>
              </p:ext>
            </p:extLst>
          </p:nvPr>
        </p:nvGraphicFramePr>
        <p:xfrm>
          <a:off x="7831015" y="2671465"/>
          <a:ext cx="6322647" cy="5003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609906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1"/>
          <p:cNvSpPr/>
          <p:nvPr/>
        </p:nvSpPr>
        <p:spPr>
          <a:xfrm>
            <a:off x="2414588" y="567333"/>
            <a:ext cx="9801106" cy="128968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ctr">
              <a:lnSpc>
                <a:spcPts val="5077"/>
              </a:lnSpc>
              <a:buNone/>
            </a:pPr>
            <a:r>
              <a:rPr lang="en-US" sz="36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Factors que afecten la resiliència dels docents</a:t>
            </a:r>
          </a:p>
        </p:txBody>
      </p:sp>
      <p:sp>
        <p:nvSpPr>
          <p:cNvPr id="6" name="Text 2"/>
          <p:cNvSpPr/>
          <p:nvPr/>
        </p:nvSpPr>
        <p:spPr>
          <a:xfrm>
            <a:off x="2710691" y="2130003"/>
            <a:ext cx="3314971" cy="39685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2539"/>
              </a:lnSpc>
              <a:buNone/>
            </a:pPr>
            <a:r>
              <a:rPr lang="en-US" sz="2800" b="1" dirty="0" err="1">
                <a:solidFill>
                  <a:srgbClr val="272525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Suport</a:t>
            </a:r>
            <a:r>
              <a:rPr lang="en-US" sz="2800" b="1" dirty="0">
                <a:solidFill>
                  <a:srgbClr val="272525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 </a:t>
            </a:r>
            <a:r>
              <a:rPr lang="en-US" sz="2800" b="1" dirty="0" err="1">
                <a:solidFill>
                  <a:srgbClr val="272525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institucional</a:t>
            </a:r>
            <a:endParaRPr lang="en-US" sz="2800" dirty="0"/>
          </a:p>
        </p:txBody>
      </p:sp>
      <p:graphicFrame>
        <p:nvGraphicFramePr>
          <p:cNvPr id="16" name="Διάγραμμα 15">
            <a:extLst>
              <a:ext uri="{FF2B5EF4-FFF2-40B4-BE49-F238E27FC236}">
                <a16:creationId xmlns:a16="http://schemas.microsoft.com/office/drawing/2014/main" id="{B733548D-16AC-A002-815B-3980B680F9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9415316"/>
              </p:ext>
            </p:extLst>
          </p:nvPr>
        </p:nvGraphicFramePr>
        <p:xfrm>
          <a:off x="1367088" y="2650734"/>
          <a:ext cx="6041897" cy="4794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 4"/>
          <p:cNvSpPr/>
          <p:nvPr/>
        </p:nvSpPr>
        <p:spPr>
          <a:xfrm>
            <a:off x="8677035" y="2167281"/>
            <a:ext cx="3780688" cy="39685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2539"/>
              </a:lnSpc>
              <a:buNone/>
            </a:pPr>
            <a:r>
              <a:rPr lang="en-US" sz="2800" b="1" dirty="0" err="1">
                <a:solidFill>
                  <a:srgbClr val="272525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Comunitat</a:t>
            </a:r>
            <a:r>
              <a:rPr lang="en-US" sz="2800" b="1" dirty="0">
                <a:solidFill>
                  <a:srgbClr val="272525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 professional</a:t>
            </a:r>
            <a:endParaRPr lang="en-US" sz="2800" dirty="0"/>
          </a:p>
        </p:txBody>
      </p:sp>
      <p:graphicFrame>
        <p:nvGraphicFramePr>
          <p:cNvPr id="17" name="Διάγραμμα 16">
            <a:extLst>
              <a:ext uri="{FF2B5EF4-FFF2-40B4-BE49-F238E27FC236}">
                <a16:creationId xmlns:a16="http://schemas.microsoft.com/office/drawing/2014/main" id="{25894C1B-E154-905B-D47A-0C2B33B2A7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6335437"/>
              </p:ext>
            </p:extLst>
          </p:nvPr>
        </p:nvGraphicFramePr>
        <p:xfrm>
          <a:off x="7971692" y="2650734"/>
          <a:ext cx="6189785" cy="4794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2" name="Text 6"/>
          <p:cNvSpPr/>
          <p:nvPr/>
        </p:nvSpPr>
        <p:spPr>
          <a:xfrm>
            <a:off x="8318868" y="2328432"/>
            <a:ext cx="3060740" cy="64460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539"/>
              </a:lnSpc>
              <a:buNone/>
            </a:pPr>
            <a:endParaRPr lang="en-US" sz="203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1"/>
          <p:cNvSpPr/>
          <p:nvPr/>
        </p:nvSpPr>
        <p:spPr>
          <a:xfrm>
            <a:off x="2511180" y="134245"/>
            <a:ext cx="9801106" cy="128968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ctr">
              <a:lnSpc>
                <a:spcPts val="5077"/>
              </a:lnSpc>
              <a:buNone/>
            </a:pPr>
            <a:r>
              <a:rPr lang="en-US" sz="4374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Factors que afecten la resiliència dels docents</a:t>
            </a:r>
            <a:r>
              <a:rPr lang="el-GR" sz="4374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</a:t>
            </a:r>
            <a:endParaRPr lang="en-US" sz="4374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xt 6"/>
          <p:cNvSpPr/>
          <p:nvPr/>
        </p:nvSpPr>
        <p:spPr>
          <a:xfrm>
            <a:off x="9334458" y="2790306"/>
            <a:ext cx="3060740" cy="64460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539"/>
              </a:lnSpc>
              <a:buNone/>
            </a:pPr>
            <a:endParaRPr lang="en-US" sz="2031" dirty="0"/>
          </a:p>
        </p:txBody>
      </p:sp>
      <p:graphicFrame>
        <p:nvGraphicFramePr>
          <p:cNvPr id="18" name="Διάγραμμα 17">
            <a:extLst>
              <a:ext uri="{FF2B5EF4-FFF2-40B4-BE49-F238E27FC236}">
                <a16:creationId xmlns:a16="http://schemas.microsoft.com/office/drawing/2014/main" id="{AD43AA4B-DC06-98B4-F7C7-8533379C70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1721296"/>
              </p:ext>
            </p:extLst>
          </p:nvPr>
        </p:nvGraphicFramePr>
        <p:xfrm>
          <a:off x="3218422" y="2172678"/>
          <a:ext cx="8193438" cy="5891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3A85CAE9-EAB3-EA17-4EB9-1F3A8ACB7D75}"/>
              </a:ext>
            </a:extLst>
          </p:cNvPr>
          <p:cNvSpPr txBox="1"/>
          <p:nvPr/>
        </p:nvSpPr>
        <p:spPr>
          <a:xfrm>
            <a:off x="4922891" y="1648421"/>
            <a:ext cx="497768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</a:lstStyle>
          <a:p>
            <a:pPr algn="ctr"/>
            <a:r>
              <a:rPr lang="es-ES_tradnl" sz="2200" b="1" dirty="0">
                <a:latin typeface="Verdana" panose="020B0604030504040204" pitchFamily="34" charset="0"/>
                <a:ea typeface="Verdana" panose="020B0604030504040204" pitchFamily="34" charset="0"/>
              </a:rPr>
              <a:t>Relacions interpersonals</a:t>
            </a:r>
            <a:endParaRPr lang="el-GR" sz="2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170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1"/>
          <p:cNvSpPr/>
          <p:nvPr/>
        </p:nvSpPr>
        <p:spPr>
          <a:xfrm>
            <a:off x="3886675" y="991790"/>
            <a:ext cx="7579162" cy="653415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>
              <a:lnSpc>
                <a:spcPts val="5146"/>
              </a:lnSpc>
            </a:pPr>
            <a:r>
              <a:rPr lang="en-US" sz="3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 fomenter la resiliència en l'ensenyament secundari</a:t>
            </a:r>
          </a:p>
          <a:p>
            <a:pPr marL="0" indent="0" algn="ctr">
              <a:lnSpc>
                <a:spcPts val="5146"/>
              </a:lnSpc>
              <a:buNone/>
            </a:pPr>
            <a:endParaRPr lang="en-US" sz="4374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 4"/>
          <p:cNvSpPr/>
          <p:nvPr/>
        </p:nvSpPr>
        <p:spPr>
          <a:xfrm>
            <a:off x="4561866" y="2075133"/>
            <a:ext cx="4471343" cy="450443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573"/>
              </a:lnSpc>
              <a:buNone/>
            </a:pPr>
            <a:r>
              <a:rPr lang="en-US" sz="3200" b="1" kern="0" spc="-41" dirty="0">
                <a:solidFill>
                  <a:srgbClr val="272525"/>
                </a:solidFill>
                <a:latin typeface="Verdana" panose="020B0604030504040204" pitchFamily="34" charset="0"/>
                <a:ea typeface="Verdana" panose="020B0604030504040204" pitchFamily="34" charset="0"/>
                <a:cs typeface="adonis-web" pitchFamily="34" charset="-120"/>
              </a:rPr>
              <a:t>Comunicació</a:t>
            </a:r>
            <a:r>
              <a:rPr lang="en-US" sz="3200" b="1" kern="0" spc="-41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 </a:t>
            </a:r>
            <a:r>
              <a:rPr lang="en-US" sz="3200" b="1" kern="0" spc="-41" dirty="0">
                <a:solidFill>
                  <a:srgbClr val="272525"/>
                </a:solidFill>
                <a:latin typeface="Verdana" panose="020B0604030504040204" pitchFamily="34" charset="0"/>
                <a:ea typeface="Verdana" panose="020B0604030504040204" pitchFamily="34" charset="0"/>
                <a:cs typeface="adonis-web" pitchFamily="34" charset="-120"/>
              </a:rPr>
              <a:t>oberta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Text 11"/>
          <p:cNvSpPr/>
          <p:nvPr/>
        </p:nvSpPr>
        <p:spPr>
          <a:xfrm>
            <a:off x="2512219" y="5284351"/>
            <a:ext cx="172283" cy="31373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470"/>
              </a:lnSpc>
              <a:buNone/>
            </a:pPr>
            <a:endParaRPr lang="en-US" sz="2470" dirty="0"/>
          </a:p>
        </p:txBody>
      </p:sp>
      <p:sp>
        <p:nvSpPr>
          <p:cNvPr id="18" name="Text 15"/>
          <p:cNvSpPr/>
          <p:nvPr/>
        </p:nvSpPr>
        <p:spPr>
          <a:xfrm>
            <a:off x="7590115" y="5284351"/>
            <a:ext cx="172283" cy="31373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470"/>
              </a:lnSpc>
              <a:buNone/>
            </a:pPr>
            <a:endParaRPr lang="en-US" sz="2470" dirty="0"/>
          </a:p>
        </p:txBody>
      </p:sp>
      <p:sp>
        <p:nvSpPr>
          <p:cNvPr id="2" name="Text 5">
            <a:extLst>
              <a:ext uri="{FF2B5EF4-FFF2-40B4-BE49-F238E27FC236}">
                <a16:creationId xmlns:a16="http://schemas.microsoft.com/office/drawing/2014/main" id="{BCA71F75-D240-06EC-41A2-957D28640D20}"/>
              </a:ext>
            </a:extLst>
          </p:cNvPr>
          <p:cNvSpPr/>
          <p:nvPr/>
        </p:nvSpPr>
        <p:spPr>
          <a:xfrm>
            <a:off x="3070503" y="2719626"/>
            <a:ext cx="4133612" cy="1999536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624"/>
              </a:lnSpc>
              <a:buNone/>
            </a:pPr>
            <a:endParaRPr lang="en-US" sz="17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C0CD69-2724-0009-D03E-2CD0195D3BA7}"/>
              </a:ext>
            </a:extLst>
          </p:cNvPr>
          <p:cNvSpPr txBox="1"/>
          <p:nvPr/>
        </p:nvSpPr>
        <p:spPr>
          <a:xfrm>
            <a:off x="2158767" y="2596009"/>
            <a:ext cx="1141655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_tradnl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És essencial fomentar una comunicació oberta i honesta entre professors, pares i adolescents. </a:t>
            </a:r>
            <a:r>
              <a:rPr lang="es-ES_tradnl" sz="2800" b="0" i="0" dirty="0">
                <a:effectLst/>
                <a:highlight>
                  <a:srgbClr val="FF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Mitjançant aquesta comunicació, és possible identificar els desafiaments als quals podrien estar enfrontant-se els adolescents i desenvolupar estratègies per superar-los.</a:t>
            </a:r>
            <a:endParaRPr lang="el-GR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929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1"/>
          <p:cNvSpPr/>
          <p:nvPr/>
        </p:nvSpPr>
        <p:spPr>
          <a:xfrm>
            <a:off x="2250830" y="991790"/>
            <a:ext cx="11160369" cy="653415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5146"/>
              </a:lnSpc>
              <a:buNone/>
            </a:pPr>
            <a:r>
              <a:rPr lang="en-US" sz="3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</a:t>
            </a:r>
            <a:r>
              <a:rPr lang="en-US" sz="44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fomenter la resiliència en l'ensenyament secundari…</a:t>
            </a:r>
          </a:p>
        </p:txBody>
      </p:sp>
      <p:sp>
        <p:nvSpPr>
          <p:cNvPr id="11" name="Text 8"/>
          <p:cNvSpPr/>
          <p:nvPr/>
        </p:nvSpPr>
        <p:spPr>
          <a:xfrm>
            <a:off x="5116718" y="1983638"/>
            <a:ext cx="5119076" cy="848799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573"/>
              </a:lnSpc>
              <a:buNone/>
            </a:pPr>
            <a:r>
              <a:rPr lang="en-US" sz="3200" b="1" kern="0" spc="-41" dirty="0" err="1">
                <a:solidFill>
                  <a:srgbClr val="27252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Suport</a:t>
            </a:r>
            <a:r>
              <a:rPr lang="en-US" sz="3200" b="1" kern="0" spc="-41" dirty="0">
                <a:solidFill>
                  <a:srgbClr val="27252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emocional</a:t>
            </a:r>
          </a:p>
        </p:txBody>
      </p:sp>
      <p:sp>
        <p:nvSpPr>
          <p:cNvPr id="12" name="Text 9"/>
          <p:cNvSpPr/>
          <p:nvPr/>
        </p:nvSpPr>
        <p:spPr>
          <a:xfrm>
            <a:off x="1936564" y="2703896"/>
            <a:ext cx="12172461" cy="240592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L'administració ha de fomentar un clima laboral </a:t>
            </a:r>
            <a:r>
              <a:rPr lang="en-US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en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 què </a:t>
            </a:r>
            <a:r>
              <a:rPr lang="en-US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els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 docents es sentin reconeguts </a:t>
            </a:r>
            <a:r>
              <a:rPr lang="en-US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 ajudats.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l-GR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ES_tradnl" sz="2800" dirty="0">
                <a:latin typeface="Verdana" panose="020B0604030504040204" pitchFamily="34" charset="0"/>
                <a:ea typeface="Verdana" panose="020B0604030504040204" pitchFamily="34" charset="0"/>
              </a:rPr>
              <a:t>L'administració ha 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d’e</a:t>
            </a:r>
            <a:r>
              <a:rPr lang="es-ES_tradnl" sz="2800" dirty="0">
                <a:latin typeface="Verdana" panose="020B0604030504040204" pitchFamily="34" charset="0"/>
                <a:ea typeface="Verdana" panose="020B0604030504040204" pitchFamily="34" charset="0"/>
              </a:rPr>
              <a:t>stablir trobades regulars amb els professors per estar al cas de les seves necessitats i inquietuds.</a:t>
            </a:r>
            <a:endParaRPr lang="el-GR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Text 11"/>
          <p:cNvSpPr/>
          <p:nvPr/>
        </p:nvSpPr>
        <p:spPr>
          <a:xfrm>
            <a:off x="2512219" y="5284351"/>
            <a:ext cx="172283" cy="31373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470"/>
              </a:lnSpc>
              <a:buNone/>
            </a:pPr>
            <a:endParaRPr lang="en-US" sz="2470" dirty="0"/>
          </a:p>
        </p:txBody>
      </p:sp>
      <p:sp>
        <p:nvSpPr>
          <p:cNvPr id="18" name="Text 15"/>
          <p:cNvSpPr/>
          <p:nvPr/>
        </p:nvSpPr>
        <p:spPr>
          <a:xfrm>
            <a:off x="7590115" y="5284351"/>
            <a:ext cx="172283" cy="31373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470"/>
              </a:lnSpc>
              <a:buNone/>
            </a:pPr>
            <a:endParaRPr lang="en-US" sz="2470" dirty="0"/>
          </a:p>
        </p:txBody>
      </p:sp>
      <p:sp>
        <p:nvSpPr>
          <p:cNvPr id="2" name="Text 5">
            <a:extLst>
              <a:ext uri="{FF2B5EF4-FFF2-40B4-BE49-F238E27FC236}">
                <a16:creationId xmlns:a16="http://schemas.microsoft.com/office/drawing/2014/main" id="{BCA71F75-D240-06EC-41A2-957D28640D20}"/>
              </a:ext>
            </a:extLst>
          </p:cNvPr>
          <p:cNvSpPr/>
          <p:nvPr/>
        </p:nvSpPr>
        <p:spPr>
          <a:xfrm>
            <a:off x="1492738" y="2719626"/>
            <a:ext cx="11433908" cy="1999536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624"/>
              </a:lnSpc>
              <a:buNone/>
            </a:pPr>
            <a:endParaRPr lang="en-US" sz="1750" dirty="0"/>
          </a:p>
        </p:txBody>
      </p:sp>
    </p:spTree>
    <p:extLst>
      <p:ext uri="{BB962C8B-B14F-4D97-AF65-F5344CB8AC3E}">
        <p14:creationId xmlns:p14="http://schemas.microsoft.com/office/powerpoint/2010/main" val="621419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1"/>
          <p:cNvSpPr/>
          <p:nvPr/>
        </p:nvSpPr>
        <p:spPr>
          <a:xfrm>
            <a:off x="3886675" y="991790"/>
            <a:ext cx="7579162" cy="653415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>
              <a:lnSpc>
                <a:spcPts val="5146"/>
              </a:lnSpc>
            </a:pPr>
            <a:r>
              <a:rPr lang="en-US" sz="3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 fomenter la resiliència en l'ensenyament secundari…</a:t>
            </a:r>
          </a:p>
          <a:p>
            <a:pPr marL="0" indent="0" algn="ctr">
              <a:lnSpc>
                <a:spcPts val="5146"/>
              </a:lnSpc>
              <a:buNone/>
            </a:pPr>
            <a:r>
              <a:rPr lang="en-US" sz="3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14" name="Text 11"/>
          <p:cNvSpPr/>
          <p:nvPr/>
        </p:nvSpPr>
        <p:spPr>
          <a:xfrm>
            <a:off x="2512219" y="5284351"/>
            <a:ext cx="172283" cy="31373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470"/>
              </a:lnSpc>
              <a:buNone/>
            </a:pPr>
            <a:endParaRPr lang="en-US" sz="2470" dirty="0"/>
          </a:p>
        </p:txBody>
      </p:sp>
      <p:sp>
        <p:nvSpPr>
          <p:cNvPr id="15" name="Text 12"/>
          <p:cNvSpPr/>
          <p:nvPr/>
        </p:nvSpPr>
        <p:spPr>
          <a:xfrm>
            <a:off x="4755799" y="2158588"/>
            <a:ext cx="4639054" cy="520654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573"/>
              </a:lnSpc>
              <a:buNone/>
            </a:pPr>
            <a:r>
              <a:rPr lang="en-US" sz="3200" b="1" kern="0" spc="-41" dirty="0" err="1">
                <a:solidFill>
                  <a:srgbClr val="27252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Grups</a:t>
            </a:r>
            <a:r>
              <a:rPr lang="en-US" sz="3200" b="1" kern="0" spc="-41" dirty="0">
                <a:solidFill>
                  <a:srgbClr val="27252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de support</a:t>
            </a:r>
          </a:p>
        </p:txBody>
      </p:sp>
      <p:sp>
        <p:nvSpPr>
          <p:cNvPr id="16" name="Text 13"/>
          <p:cNvSpPr/>
          <p:nvPr/>
        </p:nvSpPr>
        <p:spPr>
          <a:xfrm>
            <a:off x="1369240" y="2799820"/>
            <a:ext cx="12614032" cy="2536051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just">
              <a:buNone/>
            </a:pPr>
            <a:endParaRPr lang="es-ES_tradnl" sz="2800" b="0" i="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Text 15"/>
          <p:cNvSpPr/>
          <p:nvPr/>
        </p:nvSpPr>
        <p:spPr>
          <a:xfrm>
            <a:off x="7590115" y="5284351"/>
            <a:ext cx="172283" cy="31373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470"/>
              </a:lnSpc>
              <a:buNone/>
            </a:pPr>
            <a:endParaRPr lang="en-US" sz="247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CC42C7-6406-32C1-F8E8-C22BD1EDFC1B}"/>
              </a:ext>
            </a:extLst>
          </p:cNvPr>
          <p:cNvSpPr txBox="1"/>
          <p:nvPr/>
        </p:nvSpPr>
        <p:spPr>
          <a:xfrm>
            <a:off x="1960808" y="2799820"/>
            <a:ext cx="1091162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_tradnl" sz="2800" dirty="0">
                <a:latin typeface="Verdana" panose="020B0604030504040204" pitchFamily="34" charset="0"/>
                <a:ea typeface="Verdana" panose="020B0604030504040204" pitchFamily="34" charset="0"/>
              </a:rPr>
              <a:t>És essencial que es creïn espais on els docents puguin connectar-se, intercanviar experiències i donar suport mútuament per a promoure el seu desenvolupament professional i benestar</a:t>
            </a:r>
            <a:r>
              <a:rPr lang="es-ES_tradnl" dirty="0"/>
              <a:t>.</a:t>
            </a:r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Θρόισμα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</TotalTime>
  <Words>780</Words>
  <PresentationFormat>Προσαρμογή</PresentationFormat>
  <Paragraphs>67</Paragraphs>
  <Slides>12</Slides>
  <Notes>11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21" baseType="lpstr">
      <vt:lpstr>adonis-web</vt:lpstr>
      <vt:lpstr>Arial</vt:lpstr>
      <vt:lpstr>Century Gothic</vt:lpstr>
      <vt:lpstr>Eudoxus Sans</vt:lpstr>
      <vt:lpstr>p22-mackinac-pro</vt:lpstr>
      <vt:lpstr>Verdana</vt:lpstr>
      <vt:lpstr>Wingdings</vt:lpstr>
      <vt:lpstr>Wingdings 3</vt:lpstr>
      <vt:lpstr>Θρόισμα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2024-06-20T20:19:37Z</dcterms:created>
  <dcterms:modified xsi:type="dcterms:W3CDTF">2024-07-03T08:17:36Z</dcterms:modified>
</cp:coreProperties>
</file>